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81"/>
  </p:notesMasterIdLst>
  <p:handoutMasterIdLst>
    <p:handoutMasterId r:id="rId82"/>
  </p:handoutMasterIdLst>
  <p:sldIdLst>
    <p:sldId id="371" r:id="rId2"/>
    <p:sldId id="406" r:id="rId3"/>
    <p:sldId id="407" r:id="rId4"/>
    <p:sldId id="434" r:id="rId5"/>
    <p:sldId id="410" r:id="rId6"/>
    <p:sldId id="411" r:id="rId7"/>
    <p:sldId id="412" r:id="rId8"/>
    <p:sldId id="416" r:id="rId9"/>
    <p:sldId id="414" r:id="rId10"/>
    <p:sldId id="417" r:id="rId11"/>
    <p:sldId id="418" r:id="rId12"/>
    <p:sldId id="420" r:id="rId13"/>
    <p:sldId id="419" r:id="rId14"/>
    <p:sldId id="435" r:id="rId15"/>
    <p:sldId id="276" r:id="rId16"/>
    <p:sldId id="398" r:id="rId17"/>
    <p:sldId id="421" r:id="rId18"/>
    <p:sldId id="327" r:id="rId19"/>
    <p:sldId id="423" r:id="rId20"/>
    <p:sldId id="424" r:id="rId21"/>
    <p:sldId id="442" r:id="rId22"/>
    <p:sldId id="328" r:id="rId23"/>
    <p:sldId id="335" r:id="rId24"/>
    <p:sldId id="443" r:id="rId25"/>
    <p:sldId id="336" r:id="rId26"/>
    <p:sldId id="425" r:id="rId27"/>
    <p:sldId id="385" r:id="rId28"/>
    <p:sldId id="337" r:id="rId29"/>
    <p:sldId id="386" r:id="rId30"/>
    <p:sldId id="338" r:id="rId31"/>
    <p:sldId id="387" r:id="rId32"/>
    <p:sldId id="388" r:id="rId33"/>
    <p:sldId id="346" r:id="rId34"/>
    <p:sldId id="394" r:id="rId35"/>
    <p:sldId id="433" r:id="rId36"/>
    <p:sldId id="353" r:id="rId37"/>
    <p:sldId id="389" r:id="rId38"/>
    <p:sldId id="390" r:id="rId39"/>
    <p:sldId id="391" r:id="rId40"/>
    <p:sldId id="399" r:id="rId41"/>
    <p:sldId id="401" r:id="rId42"/>
    <p:sldId id="400" r:id="rId43"/>
    <p:sldId id="392" r:id="rId44"/>
    <p:sldId id="358" r:id="rId45"/>
    <p:sldId id="402" r:id="rId46"/>
    <p:sldId id="403" r:id="rId47"/>
    <p:sldId id="395" r:id="rId48"/>
    <p:sldId id="436" r:id="rId49"/>
    <p:sldId id="360" r:id="rId50"/>
    <p:sldId id="437" r:id="rId51"/>
    <p:sldId id="438" r:id="rId52"/>
    <p:sldId id="439" r:id="rId53"/>
    <p:sldId id="361" r:id="rId54"/>
    <p:sldId id="362" r:id="rId55"/>
    <p:sldId id="379" r:id="rId56"/>
    <p:sldId id="393" r:id="rId57"/>
    <p:sldId id="363" r:id="rId58"/>
    <p:sldId id="364" r:id="rId59"/>
    <p:sldId id="396" r:id="rId60"/>
    <p:sldId id="440" r:id="rId61"/>
    <p:sldId id="441" r:id="rId62"/>
    <p:sldId id="426" r:id="rId63"/>
    <p:sldId id="444" r:id="rId64"/>
    <p:sldId id="365" r:id="rId65"/>
    <p:sldId id="404" r:id="rId66"/>
    <p:sldId id="366" r:id="rId67"/>
    <p:sldId id="367" r:id="rId68"/>
    <p:sldId id="427" r:id="rId69"/>
    <p:sldId id="428" r:id="rId70"/>
    <p:sldId id="445" r:id="rId71"/>
    <p:sldId id="372" r:id="rId72"/>
    <p:sldId id="380" r:id="rId73"/>
    <p:sldId id="349" r:id="rId74"/>
    <p:sldId id="373" r:id="rId75"/>
    <p:sldId id="429" r:id="rId76"/>
    <p:sldId id="347" r:id="rId77"/>
    <p:sldId id="397" r:id="rId78"/>
    <p:sldId id="430" r:id="rId79"/>
    <p:sldId id="432" r:id="rId8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F55"/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730" autoAdjust="0"/>
    <p:restoredTop sz="93514" autoAdjust="0"/>
  </p:normalViewPr>
  <p:slideViewPr>
    <p:cSldViewPr snapToGrid="0">
      <p:cViewPr varScale="1">
        <p:scale>
          <a:sx n="109" d="100"/>
          <a:sy n="109" d="100"/>
        </p:scale>
        <p:origin x="36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ㅁㅁ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56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98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/>
              <a:t>ㅁㅁ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81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866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F097D5-315B-4055-A7E5-70F11B26E41F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955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/>
              <a:t>ㅁㅁ</a:t>
            </a:r>
          </a:p>
        </p:txBody>
      </p:sp>
    </p:spTree>
    <p:extLst>
      <p:ext uri="{BB962C8B-B14F-4D97-AF65-F5344CB8AC3E}">
        <p14:creationId xmlns:p14="http://schemas.microsoft.com/office/powerpoint/2010/main" val="3360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ㅁㅁ</a:t>
            </a:r>
          </a:p>
        </p:txBody>
      </p:sp>
    </p:spTree>
    <p:extLst>
      <p:ext uri="{BB962C8B-B14F-4D97-AF65-F5344CB8AC3E}">
        <p14:creationId xmlns:p14="http://schemas.microsoft.com/office/powerpoint/2010/main" val="15407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/>
              <a:t>ㅁㅁ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32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32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6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610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/>
              <a:t>ㅁㅁ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724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ㅁㅁ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3963" y="6248205"/>
            <a:ext cx="2571926" cy="36512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r" eaLnBrk="1" latinLnBrk="0" hangingPunct="1">
              <a:defRPr kumimoji="0" sz="14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0EFE5196-34F0-4E9B-A132-7098176222D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3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2. </a:t>
            </a:r>
            <a:r>
              <a:rPr lang="ko-KR" altLang="en-US" sz="4000" dirty="0"/>
              <a:t>프로그램 작성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6410325" cy="24479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 개발 과정</a:t>
            </a:r>
            <a:endParaRPr lang="en-US" altLang="ko-KR" dirty="0"/>
          </a:p>
          <a:p>
            <a:r>
              <a:rPr lang="en-US" altLang="ko-KR" dirty="0"/>
              <a:t>2.2 </a:t>
            </a:r>
            <a:r>
              <a:rPr lang="ko-KR" altLang="en-US" dirty="0"/>
              <a:t>통합 개발 환경</a:t>
            </a:r>
            <a:endParaRPr lang="en-US" altLang="ko-KR" dirty="0"/>
          </a:p>
          <a:p>
            <a:r>
              <a:rPr lang="en-US" altLang="ko-KR" dirty="0"/>
              <a:t>2.3 </a:t>
            </a:r>
            <a:r>
              <a:rPr lang="ko-KR" altLang="en-US" dirty="0"/>
              <a:t>비주얼 스튜디오 설치</a:t>
            </a:r>
            <a:endParaRPr lang="en-US" altLang="ko-KR" dirty="0"/>
          </a:p>
          <a:p>
            <a:r>
              <a:rPr lang="en-US" altLang="ko-KR" dirty="0"/>
              <a:t>2.4 </a:t>
            </a:r>
            <a:r>
              <a:rPr lang="ko-KR" altLang="en-US" dirty="0"/>
              <a:t>비주얼 스튜디오 사용하기</a:t>
            </a:r>
            <a:endParaRPr lang="en-US" altLang="ko-KR" dirty="0"/>
          </a:p>
          <a:p>
            <a:r>
              <a:rPr lang="en-US" altLang="ko-KR" dirty="0"/>
              <a:t>2.5 </a:t>
            </a:r>
            <a:r>
              <a:rPr lang="ko-KR" altLang="en-US" dirty="0"/>
              <a:t>예제 프로그램의 간략한 설명</a:t>
            </a:r>
            <a:endParaRPr lang="en-US" altLang="ko-KR" dirty="0"/>
          </a:p>
          <a:p>
            <a:r>
              <a:rPr lang="en-US" altLang="ko-KR" dirty="0">
                <a:solidFill>
                  <a:srgbClr val="775F55"/>
                </a:solidFill>
              </a:rPr>
              <a:t>2.6 </a:t>
            </a:r>
            <a:r>
              <a:rPr lang="ko-KR" altLang="en-US" dirty="0">
                <a:solidFill>
                  <a:srgbClr val="775F55"/>
                </a:solidFill>
              </a:rPr>
              <a:t>예제 프로그램의 응용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/>
              <a:t>2.7 </a:t>
            </a:r>
            <a:r>
              <a:rPr lang="ko-KR" altLang="en-US"/>
              <a:t>오류 수정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1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64" y="4163346"/>
            <a:ext cx="3851973" cy="2694654"/>
          </a:xfrm>
          <a:prstGeom prst="rect">
            <a:avLst/>
          </a:prstGeom>
        </p:spPr>
      </p:pic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테스팅 및 디버깅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실행 시간 오류</a:t>
            </a:r>
            <a:r>
              <a:rPr lang="en-US" altLang="ko-KR" dirty="0">
                <a:solidFill>
                  <a:schemeClr val="tx2"/>
                </a:solidFill>
              </a:rPr>
              <a:t>(run time error):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0</a:t>
            </a:r>
            <a:r>
              <a:rPr lang="ko-KR" altLang="en-US" dirty="0"/>
              <a:t>으로 나누는 것</a:t>
            </a:r>
          </a:p>
          <a:p>
            <a:pPr lvl="1"/>
            <a:r>
              <a:rPr lang="ko-KR" altLang="en-US" dirty="0"/>
              <a:t>잘못된 메모리 주소에 접근하는 것</a:t>
            </a:r>
          </a:p>
          <a:p>
            <a:r>
              <a:rPr lang="ko-KR" altLang="en-US" dirty="0">
                <a:solidFill>
                  <a:schemeClr val="tx2"/>
                </a:solidFill>
              </a:rPr>
              <a:t>논리 오류</a:t>
            </a:r>
            <a:r>
              <a:rPr lang="en-US" altLang="ko-KR" dirty="0">
                <a:solidFill>
                  <a:schemeClr val="tx2"/>
                </a:solidFill>
              </a:rPr>
              <a:t>(logical error):</a:t>
            </a:r>
          </a:p>
          <a:p>
            <a:pPr lvl="1"/>
            <a:r>
              <a:rPr lang="en-US" altLang="ko-KR" dirty="0">
                <a:latin typeface="Arial"/>
              </a:rPr>
              <a:t> </a:t>
            </a:r>
            <a:r>
              <a:rPr lang="ko-KR" altLang="en-US" dirty="0"/>
              <a:t>문법은 틀리지 않았으나 논리적으로 정확하지 않는 것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1198563" y="3701019"/>
            <a:ext cx="6313487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①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과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준비한다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밀가루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우유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계란을 넣고 잘 섞는다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오븐에 넣고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 동안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350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도로 굽는다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2E0511-A829-44E3-9F50-4880A680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89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  <a:r>
              <a:rPr lang="en-US" altLang="ko-KR" dirty="0"/>
              <a:t>(Debugging)</a:t>
            </a:r>
            <a:endParaRPr lang="ko-KR" alt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소스에 존재하는 오류</a:t>
            </a:r>
            <a:r>
              <a:rPr lang="en-US" altLang="ko-KR" dirty="0"/>
              <a:t>(bug)</a:t>
            </a:r>
            <a:r>
              <a:rPr lang="ko-KR" altLang="en-US" dirty="0"/>
              <a:t>를 잡는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3" y="2299917"/>
            <a:ext cx="5724525" cy="27908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E8E17D-75E2-44B2-8D26-370CDADA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164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디버깅의 유래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1945</a:t>
            </a:r>
            <a:r>
              <a:rPr lang="ko-KR" altLang="en-US" dirty="0"/>
              <a:t>년 마크 </a:t>
            </a:r>
            <a:r>
              <a:rPr lang="en-US" altLang="ko-KR" dirty="0"/>
              <a:t>II </a:t>
            </a:r>
            <a:r>
              <a:rPr lang="ko-KR" altLang="en-US" dirty="0"/>
              <a:t>컴퓨터가 릴레이 장치에 날아든 나방 때문에 고장을 일으켰고 이것을 “컴퓨터 버그</a:t>
            </a:r>
            <a:r>
              <a:rPr lang="en-US" altLang="ko-KR" dirty="0"/>
              <a:t>(bug: </a:t>
            </a:r>
            <a:r>
              <a:rPr lang="ko-KR" altLang="en-US" dirty="0"/>
              <a:t>벌레</a:t>
            </a:r>
            <a:r>
              <a:rPr lang="en-US" altLang="ko-KR" dirty="0"/>
              <a:t>)”</a:t>
            </a:r>
            <a:r>
              <a:rPr lang="ko-KR" altLang="en-US" dirty="0"/>
              <a:t>라고 불렀다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여성 컴퓨터 과학자인 </a:t>
            </a:r>
            <a:r>
              <a:rPr lang="ko-KR" altLang="en-US" dirty="0" err="1"/>
              <a:t>그레이스</a:t>
            </a:r>
            <a:r>
              <a:rPr lang="ko-KR" altLang="en-US" dirty="0"/>
              <a:t> </a:t>
            </a:r>
            <a:r>
              <a:rPr lang="ko-KR" altLang="en-US" dirty="0" err="1"/>
              <a:t>호퍼</a:t>
            </a:r>
            <a:r>
              <a:rPr lang="en-US" altLang="ko-KR" dirty="0"/>
              <a:t>(Grace Hopper)</a:t>
            </a:r>
            <a:r>
              <a:rPr lang="ko-KR" altLang="en-US" dirty="0"/>
              <a:t>가 나방을 채집해 기록에 남기고 이를 “디버깅</a:t>
            </a:r>
            <a:r>
              <a:rPr lang="en-US" altLang="ko-KR" dirty="0"/>
              <a:t>(debugging)”</a:t>
            </a:r>
            <a:r>
              <a:rPr lang="ko-KR" altLang="en-US" dirty="0"/>
              <a:t>작업이라고 보고하였다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84" y="3971924"/>
            <a:ext cx="7085812" cy="2886075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19BA689-4427-474A-B379-0940DD54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53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</a:t>
            </a:r>
            <a:r>
              <a:rPr lang="ko-KR" altLang="en-US" dirty="0"/>
              <a:t>소프트웨어의 유지 보수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소프트웨어의 유지 보수가 필요한 이유</a:t>
            </a:r>
          </a:p>
          <a:p>
            <a:pPr lvl="1"/>
            <a:r>
              <a:rPr lang="ko-KR" altLang="en-US"/>
              <a:t>디버깅 후에도 버그가 남아 있을 수 있기 때문</a:t>
            </a:r>
          </a:p>
          <a:p>
            <a:pPr lvl="1"/>
            <a:r>
              <a:rPr lang="ko-KR" altLang="en-US"/>
              <a:t>소프트웨어가 개발된 다음에 사용자의 요구가 추가될 수 있기 때문</a:t>
            </a:r>
          </a:p>
          <a:p>
            <a:r>
              <a:rPr lang="ko-KR" altLang="en-US"/>
              <a:t>유지 보수 비용이 전체 비용의 </a:t>
            </a:r>
            <a:r>
              <a:rPr lang="en-US" altLang="ko-KR"/>
              <a:t>50% </a:t>
            </a:r>
            <a:r>
              <a:rPr lang="ko-KR" altLang="en-US"/>
              <a:t>이상을 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6" y="3670571"/>
            <a:ext cx="4440824" cy="280642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246D55-1E18-48CD-8C48-2BDF20D1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088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2. </a:t>
            </a:r>
            <a:r>
              <a:rPr lang="ko-KR" altLang="en-US" sz="4000" dirty="0"/>
              <a:t>프로그램 작성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6410325" cy="24479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 개발 과정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2.2 </a:t>
            </a:r>
            <a:r>
              <a:rPr lang="ko-KR" altLang="en-US" dirty="0">
                <a:solidFill>
                  <a:srgbClr val="FF0000"/>
                </a:solidFill>
              </a:rPr>
              <a:t>통합 개발 환경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2.3 </a:t>
            </a:r>
            <a:r>
              <a:rPr lang="ko-KR" altLang="en-US" dirty="0">
                <a:solidFill>
                  <a:srgbClr val="FF0000"/>
                </a:solidFill>
              </a:rPr>
              <a:t>비주얼 스튜디오 설치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2.4 </a:t>
            </a:r>
            <a:r>
              <a:rPr lang="ko-KR" altLang="en-US" dirty="0">
                <a:solidFill>
                  <a:srgbClr val="FF0000"/>
                </a:solidFill>
              </a:rPr>
              <a:t>비주얼 스튜디오 사용하기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2.5 </a:t>
            </a:r>
            <a:r>
              <a:rPr lang="ko-KR" altLang="en-US" dirty="0"/>
              <a:t>예제 프로그램의 간략한 설명</a:t>
            </a:r>
            <a:endParaRPr lang="en-US" altLang="ko-KR" dirty="0"/>
          </a:p>
          <a:p>
            <a:r>
              <a:rPr lang="en-US" altLang="ko-KR" dirty="0"/>
              <a:t>2.6 </a:t>
            </a:r>
            <a:r>
              <a:rPr lang="ko-KR" altLang="en-US" dirty="0"/>
              <a:t>예제 프로그램의 응용</a:t>
            </a:r>
            <a:endParaRPr lang="en-US" altLang="ko-KR" dirty="0"/>
          </a:p>
          <a:p>
            <a:r>
              <a:rPr lang="en-US" altLang="ko-KR" dirty="0"/>
              <a:t>2.7 </a:t>
            </a:r>
            <a:r>
              <a:rPr lang="ko-KR" altLang="en-US" dirty="0"/>
              <a:t>오류 수정</a:t>
            </a:r>
          </a:p>
        </p:txBody>
      </p:sp>
    </p:spTree>
    <p:extLst>
      <p:ext uri="{BB962C8B-B14F-4D97-AF65-F5344CB8AC3E}">
        <p14:creationId xmlns:p14="http://schemas.microsoft.com/office/powerpoint/2010/main" val="426533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en-US" altLang="ko-KR" dirty="0"/>
              <a:t>2.2 </a:t>
            </a:r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468605" y="1744802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(IDE: integrated development environment</a:t>
            </a:r>
            <a:r>
              <a:rPr lang="en-US" altLang="ko-KR" dirty="0">
                <a:latin typeface="굴림" panose="020B0600000101010101" pitchFamily="50" charset="-127"/>
              </a:rPr>
              <a:t>) – </a:t>
            </a:r>
            <a:r>
              <a:rPr lang="ko-KR" altLang="en-US" dirty="0">
                <a:latin typeface="굴림" panose="020B0600000101010101" pitchFamily="50" charset="-127"/>
              </a:rPr>
              <a:t>개발에 필요한 </a:t>
            </a:r>
            <a:r>
              <a:rPr lang="en-US" altLang="ko-KR" dirty="0">
                <a:latin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</a:rPr>
              <a:t>모든</a:t>
            </a:r>
            <a:r>
              <a:rPr lang="en-US" altLang="ko-KR" dirty="0">
                <a:latin typeface="굴림" panose="020B0600000101010101" pitchFamily="50" charset="-127"/>
              </a:rPr>
              <a:t>) </a:t>
            </a:r>
            <a:r>
              <a:rPr lang="ko-KR" altLang="en-US" dirty="0">
                <a:latin typeface="굴림" panose="020B0600000101010101" pitchFamily="50" charset="-127"/>
              </a:rPr>
              <a:t>도구가 포함되어 있는 툴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</a:rPr>
              <a:t>에디터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>
                <a:latin typeface="굴림" panose="020B0600000101010101" pitchFamily="50" charset="-127"/>
              </a:rPr>
              <a:t>컴파일러 </a:t>
            </a:r>
            <a:r>
              <a:rPr lang="en-US" altLang="ko-KR" dirty="0">
                <a:latin typeface="굴림" panose="020B0600000101010101" pitchFamily="50" charset="-127"/>
              </a:rPr>
              <a:t>(</a:t>
            </a:r>
            <a:r>
              <a:rPr lang="ko-KR" altLang="en-US" dirty="0" err="1">
                <a:latin typeface="굴림" panose="020B0600000101010101" pitchFamily="50" charset="-127"/>
              </a:rPr>
              <a:t>링커</a:t>
            </a:r>
            <a:r>
              <a:rPr lang="ko-KR" altLang="en-US" dirty="0">
                <a:latin typeface="굴림" panose="020B0600000101010101" pitchFamily="50" charset="-127"/>
              </a:rPr>
              <a:t> 포함</a:t>
            </a:r>
            <a:r>
              <a:rPr lang="en-US" altLang="ko-KR" dirty="0">
                <a:latin typeface="굴림" panose="020B0600000101010101" pitchFamily="50" charset="-127"/>
              </a:rPr>
              <a:t>) + </a:t>
            </a:r>
            <a:r>
              <a:rPr lang="ko-KR" altLang="en-US" dirty="0" err="1">
                <a:latin typeface="굴림" panose="020B0600000101010101" pitchFamily="50" charset="-127"/>
              </a:rPr>
              <a:t>디버거</a:t>
            </a:r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33" y="3341795"/>
            <a:ext cx="3590925" cy="230505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862761-22CB-4C90-BED7-A6B6856F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15</a:t>
            </a:fld>
            <a:endParaRPr lang="en-US" altLang="ko-K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환경의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비주얼</a:t>
            </a:r>
            <a:r>
              <a:rPr lang="ko-KR" altLang="en-US" dirty="0">
                <a:solidFill>
                  <a:srgbClr val="FF0000"/>
                </a:solidFill>
              </a:rPr>
              <a:t> 스튜디오</a:t>
            </a:r>
            <a:r>
              <a:rPr lang="en-US" altLang="ko-KR" dirty="0"/>
              <a:t>:	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/>
              <a:t>Dev-C++: 	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02" y="3240863"/>
            <a:ext cx="3175339" cy="285513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BC701A8-5E26-4CA5-AC5D-B17BF084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112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버전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커뮤니티</a:t>
            </a:r>
            <a:r>
              <a:rPr lang="en-US" altLang="ko-KR" dirty="0">
                <a:solidFill>
                  <a:srgbClr val="FF0000"/>
                </a:solidFill>
              </a:rPr>
              <a:t>(Visual Studio Community) </a:t>
            </a:r>
            <a:r>
              <a:rPr lang="ko-KR" altLang="en-US" dirty="0"/>
              <a:t>버전</a:t>
            </a:r>
            <a:endParaRPr lang="en-US" altLang="ko-KR" dirty="0"/>
          </a:p>
          <a:p>
            <a:pPr lvl="1"/>
            <a:r>
              <a:rPr lang="ko-KR" altLang="en-US" dirty="0"/>
              <a:t>기업 외 응용 프로그램 빌드 개발자를 위한 완벽한 기능의 확장 가능한 무료 버전</a:t>
            </a:r>
            <a:endParaRPr lang="en-US" altLang="ko-KR" dirty="0"/>
          </a:p>
          <a:p>
            <a:r>
              <a:rPr lang="ko-KR" altLang="en-US" dirty="0"/>
              <a:t>프로페셔널 버전</a:t>
            </a:r>
            <a:r>
              <a:rPr lang="en-US" altLang="ko-KR" dirty="0"/>
              <a:t>(Visual Studio Professional)</a:t>
            </a:r>
          </a:p>
          <a:p>
            <a:pPr lvl="1"/>
            <a:r>
              <a:rPr lang="ko-KR" altLang="en-US" dirty="0"/>
              <a:t>개별 개발자 또는 소규모 팀을 위한 전문적인 개발자 도구 및 서비스</a:t>
            </a:r>
            <a:endParaRPr lang="en-US" altLang="ko-KR" dirty="0"/>
          </a:p>
          <a:p>
            <a:r>
              <a:rPr lang="ko-KR" altLang="en-US" dirty="0"/>
              <a:t>엔터프라이즈 버전</a:t>
            </a:r>
            <a:r>
              <a:rPr lang="en-US" altLang="ko-KR" dirty="0"/>
              <a:t>(Visual Studio Enterprise)</a:t>
            </a:r>
          </a:p>
          <a:p>
            <a:pPr lvl="1"/>
            <a:r>
              <a:rPr lang="ko-KR" altLang="en-US" dirty="0"/>
              <a:t>고급 테스트 및 </a:t>
            </a:r>
            <a:r>
              <a:rPr lang="en-US" altLang="ko-KR" dirty="0"/>
              <a:t>DevOps</a:t>
            </a:r>
            <a:r>
              <a:rPr lang="ko-KR" altLang="en-US" dirty="0"/>
              <a:t>를 포함해서 어떠한 크기나 복잡한 프로젝트까지 개발 팀을 위한 고급 기능이 포함된 </a:t>
            </a:r>
            <a:r>
              <a:rPr lang="ko-KR" altLang="en-US" dirty="0" err="1"/>
              <a:t>엔터프라이즈급</a:t>
            </a:r>
            <a:r>
              <a:rPr lang="ko-KR" altLang="en-US" dirty="0"/>
              <a:t> 솔루션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E2611A2-5885-40EC-99C3-65AAAB51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37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8F246B-E7A2-4638-8B75-A9BF4A4D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676"/>
            <a:ext cx="9144000" cy="3652360"/>
          </a:xfrm>
          <a:prstGeom prst="rect">
            <a:avLst/>
          </a:prstGeom>
        </p:spPr>
      </p:pic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2. 3 </a:t>
            </a:r>
            <a:r>
              <a:rPr lang="ko-KR" altLang="en-US" sz="3600" dirty="0"/>
              <a:t>비주얼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AB93DD6-51C9-4AA5-AAFA-2557E3D50851}"/>
              </a:ext>
            </a:extLst>
          </p:cNvPr>
          <p:cNvSpPr txBox="1">
            <a:spLocks noChangeArrowheads="1"/>
          </p:cNvSpPr>
          <p:nvPr/>
        </p:nvSpPr>
        <p:spPr>
          <a:xfrm>
            <a:off x="468605" y="1510252"/>
            <a:ext cx="8212138" cy="48387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Visual Studio download 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검색 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https://visualstudio.microsoft.com/ko/downloads/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4EF653-8E68-43B0-975E-65C1C948B444}"/>
              </a:ext>
            </a:extLst>
          </p:cNvPr>
          <p:cNvSpPr/>
          <p:nvPr/>
        </p:nvSpPr>
        <p:spPr>
          <a:xfrm>
            <a:off x="2243977" y="3854824"/>
            <a:ext cx="1682564" cy="16074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09E946D-1C1B-4867-BE3A-863E02D1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6BDA29-2864-4B35-A893-7005DFA7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567"/>
            <a:ext cx="9144000" cy="5143500"/>
          </a:xfrm>
          <a:prstGeom prst="rect">
            <a:avLst/>
          </a:prstGeom>
        </p:spPr>
      </p:pic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스튜디오 설치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5C8789-A74F-4B66-A04E-CA15E0979DF7}"/>
              </a:ext>
            </a:extLst>
          </p:cNvPr>
          <p:cNvSpPr/>
          <p:nvPr/>
        </p:nvSpPr>
        <p:spPr>
          <a:xfrm>
            <a:off x="3752850" y="4421130"/>
            <a:ext cx="2266950" cy="61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9E4E-915D-4FA6-8361-41CD15E99C5C}"/>
              </a:ext>
            </a:extLst>
          </p:cNvPr>
          <p:cNvSpPr/>
          <p:nvPr/>
        </p:nvSpPr>
        <p:spPr>
          <a:xfrm>
            <a:off x="134469" y="4744013"/>
            <a:ext cx="2501155" cy="657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CC5FC-5274-4953-9A82-1DA9B202B255}"/>
              </a:ext>
            </a:extLst>
          </p:cNvPr>
          <p:cNvSpPr txBox="1"/>
          <p:nvPr/>
        </p:nvSpPr>
        <p:spPr>
          <a:xfrm>
            <a:off x="2478179" y="3787588"/>
            <a:ext cx="64633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1358EC-7F66-4E48-84AF-0A5E6176D2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303930" y="4156920"/>
            <a:ext cx="497415" cy="568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512B08E-5AC2-4BD4-AEBB-4476BB10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916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개발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755"/>
          <a:stretch/>
        </p:blipFill>
        <p:spPr>
          <a:xfrm>
            <a:off x="1" y="1749641"/>
            <a:ext cx="9144000" cy="3804703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E6DB14C-5232-4667-9374-7501A35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260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2.4 </a:t>
            </a:r>
            <a:r>
              <a:rPr lang="ko-KR" altLang="en-US" dirty="0"/>
              <a:t>비주얼 스튜디오 사용하기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5563"/>
            <a:ext cx="7863324" cy="4110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3A7AE-FDE0-4209-A618-A0CA1E1D54F1}"/>
              </a:ext>
            </a:extLst>
          </p:cNvPr>
          <p:cNvSpPr txBox="1"/>
          <p:nvPr/>
        </p:nvSpPr>
        <p:spPr>
          <a:xfrm>
            <a:off x="2004060" y="4679576"/>
            <a:ext cx="187452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건국대 로그인 이용 가능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92ACC5-D000-4456-A9EC-7C89A3C46ADF}"/>
              </a:ext>
            </a:extLst>
          </p:cNvPr>
          <p:cNvCxnSpPr/>
          <p:nvPr/>
        </p:nvCxnSpPr>
        <p:spPr>
          <a:xfrm flipH="1">
            <a:off x="2415540" y="4969136"/>
            <a:ext cx="510540" cy="2895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">
            <a:extLst>
              <a:ext uri="{FF2B5EF4-FFF2-40B4-BE49-F238E27FC236}">
                <a16:creationId xmlns:a16="http://schemas.microsoft.com/office/drawing/2014/main" id="{933F8A99-22AE-4375-BB8F-5A7600E60C79}"/>
              </a:ext>
            </a:extLst>
          </p:cNvPr>
          <p:cNvSpPr txBox="1">
            <a:spLocks noChangeArrowheads="1"/>
          </p:cNvSpPr>
          <p:nvPr/>
        </p:nvSpPr>
        <p:spPr>
          <a:xfrm>
            <a:off x="468605" y="1744802"/>
            <a:ext cx="8212138" cy="460415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 버전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3E6D337-BC88-4B41-804C-F3ABE3D3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190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04E5A92-D085-4504-B813-0C65D533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0" y="1552378"/>
            <a:ext cx="7627563" cy="50770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283374-8718-4903-BD0D-7C05883D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프로젝트 생성하기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30E314B-4EB2-48B1-8E8B-02534204D7AD}"/>
              </a:ext>
            </a:extLst>
          </p:cNvPr>
          <p:cNvSpPr/>
          <p:nvPr/>
        </p:nvSpPr>
        <p:spPr>
          <a:xfrm>
            <a:off x="5232903" y="4479423"/>
            <a:ext cx="2842788" cy="552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6C65AF3-033F-4A5B-903D-CAFB05D5949B}"/>
              </a:ext>
            </a:extLst>
          </p:cNvPr>
          <p:cNvSpPr/>
          <p:nvPr/>
        </p:nvSpPr>
        <p:spPr>
          <a:xfrm>
            <a:off x="5866647" y="5076955"/>
            <a:ext cx="1720159" cy="199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2D65929-746D-4D97-A5E2-98D1D287ADA7}"/>
              </a:ext>
            </a:extLst>
          </p:cNvPr>
          <p:cNvCxnSpPr>
            <a:endCxn id="6" idx="7"/>
          </p:cNvCxnSpPr>
          <p:nvPr/>
        </p:nvCxnSpPr>
        <p:spPr>
          <a:xfrm flipH="1">
            <a:off x="7659374" y="3781425"/>
            <a:ext cx="817876" cy="778875"/>
          </a:xfrm>
          <a:prstGeom prst="straightConnector1">
            <a:avLst/>
          </a:prstGeom>
          <a:ln w="15875">
            <a:solidFill>
              <a:srgbClr val="FF0000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C250EA-6545-460C-9379-7E7D80B138CC}"/>
              </a:ext>
            </a:extLst>
          </p:cNvPr>
          <p:cNvSpPr txBox="1"/>
          <p:nvPr/>
        </p:nvSpPr>
        <p:spPr>
          <a:xfrm>
            <a:off x="8477250" y="3533775"/>
            <a:ext cx="4876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5D8A3EC-475F-4AD7-ABD6-DD614EFF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785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솔루션과 프로젝트 </a:t>
            </a:r>
            <a:r>
              <a:rPr lang="en-US" altLang="ko-KR" sz="3600" dirty="0"/>
              <a:t>(Visual Studio)</a:t>
            </a:r>
            <a:endParaRPr lang="ko-KR" altLang="en-US" sz="3600" dirty="0"/>
          </a:p>
        </p:txBody>
      </p:sp>
      <p:sp>
        <p:nvSpPr>
          <p:cNvPr id="443474" name="Rectangle 8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솔루션</a:t>
            </a:r>
            <a:r>
              <a:rPr lang="en-US" altLang="ko-KR" dirty="0">
                <a:solidFill>
                  <a:srgbClr val="FF0000"/>
                </a:solidFill>
              </a:rPr>
              <a:t>(solution);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해결에 필요한 </a:t>
            </a:r>
            <a:r>
              <a:rPr lang="en-US" altLang="ko-KR" dirty="0"/>
              <a:t>(</a:t>
            </a:r>
            <a:r>
              <a:rPr lang="ko-KR" altLang="en-US" dirty="0"/>
              <a:t>여러</a:t>
            </a:r>
            <a:r>
              <a:rPr lang="en-US" altLang="ko-KR" dirty="0"/>
              <a:t>) </a:t>
            </a:r>
            <a:r>
              <a:rPr lang="ko-KR" altLang="en-US" dirty="0"/>
              <a:t>프로젝트가 들어 있는 컨테이너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2" y="3358579"/>
            <a:ext cx="8534400" cy="32480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957FBE-5F2F-4B48-B33E-F0D2D60D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22</a:t>
            </a:fld>
            <a:endParaRPr lang="en-US" altLang="ko-K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프로젝트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C6E8D-0A73-42B7-8A1E-AF469DF8F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048"/>
            <a:ext cx="9144000" cy="4948237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460C6EC-00C5-4216-80D0-910EE577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6" y="1631965"/>
            <a:ext cx="8267700" cy="494347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82D66F8-B02F-4F8D-8B58-71E73A27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DA4E5-8549-4B00-A8A4-EF99A2F8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1" y="1525484"/>
            <a:ext cx="7984473" cy="5314586"/>
          </a:xfrm>
          <a:prstGeom prst="rect">
            <a:avLst/>
          </a:prstGeom>
        </p:spPr>
      </p:pic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F53EFC-69E4-4DB3-92FB-F3D9D068261B}"/>
              </a:ext>
            </a:extLst>
          </p:cNvPr>
          <p:cNvSpPr/>
          <p:nvPr/>
        </p:nvSpPr>
        <p:spPr>
          <a:xfrm>
            <a:off x="3700350" y="4679576"/>
            <a:ext cx="4714875" cy="783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1B96E7C-83A7-4E93-B638-CEBB13A6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25</a:t>
            </a:fld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F1A311-1D05-4020-9B44-9A92F021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24000"/>
            <a:ext cx="8013639" cy="533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6140B8-E315-4E88-806D-07264779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생성하기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AB5CA43-A070-472D-8CB1-71A3054189C3}"/>
              </a:ext>
            </a:extLst>
          </p:cNvPr>
          <p:cNvSpPr/>
          <p:nvPr/>
        </p:nvSpPr>
        <p:spPr>
          <a:xfrm>
            <a:off x="728662" y="2705100"/>
            <a:ext cx="1938338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4DF68-DEDD-4EAC-B539-44372BE7C141}"/>
              </a:ext>
            </a:extLst>
          </p:cNvPr>
          <p:cNvSpPr txBox="1"/>
          <p:nvPr/>
        </p:nvSpPr>
        <p:spPr>
          <a:xfrm>
            <a:off x="4095750" y="1952625"/>
            <a:ext cx="17700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hello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라고 입력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B474E-1A8D-48E3-B01B-8D38C6D1DE09}"/>
              </a:ext>
            </a:extLst>
          </p:cNvPr>
          <p:cNvCxnSpPr>
            <a:endCxn id="4" idx="7"/>
          </p:cNvCxnSpPr>
          <p:nvPr/>
        </p:nvCxnSpPr>
        <p:spPr>
          <a:xfrm flipH="1">
            <a:off x="2383137" y="2321957"/>
            <a:ext cx="1712613" cy="4724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6CDA660-255F-4E45-BAAB-00265D9A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7982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0994C8-72E9-4B1B-89A7-27AA6BD1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524560"/>
            <a:ext cx="5953125" cy="5314950"/>
          </a:xfrm>
          <a:prstGeom prst="rect">
            <a:avLst/>
          </a:prstGeom>
        </p:spPr>
      </p:pic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88045DB-6CDD-4B33-93EE-0B7B56413EB7}"/>
              </a:ext>
            </a:extLst>
          </p:cNvPr>
          <p:cNvSpPr/>
          <p:nvPr/>
        </p:nvSpPr>
        <p:spPr>
          <a:xfrm>
            <a:off x="1762125" y="3695700"/>
            <a:ext cx="1762125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2FC276-7942-4402-A3FF-68A7B96F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84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2">
            <a:extLst>
              <a:ext uri="{FF2B5EF4-FFF2-40B4-BE49-F238E27FC236}">
                <a16:creationId xmlns:a16="http://schemas.microsoft.com/office/drawing/2014/main" id="{9A24CCBD-4B15-4C60-98B0-0DE295CCE150}"/>
              </a:ext>
            </a:extLst>
          </p:cNvPr>
          <p:cNvSpPr txBox="1">
            <a:spLocks noChangeArrowheads="1"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솔루션탐색기</a:t>
            </a: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-(</a:t>
            </a:r>
            <a:r>
              <a:rPr lang="ko-KR" altLang="en-US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오른쪽클릭</a:t>
            </a: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</a:t>
            </a: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240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새항목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BC0092-93D3-4223-8620-9707AB57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76053"/>
            <a:ext cx="8763000" cy="470098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1F2AFA7-B0A5-48D1-AE01-AAE649F7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28</a:t>
            </a:fld>
            <a:endParaRPr lang="en-US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0757"/>
            <a:ext cx="7557995" cy="5108567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6B9780-420C-423F-B527-AE42951D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103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해결하는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설계도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을 개발하는 단계</a:t>
            </a:r>
            <a:endParaRPr lang="en-US" altLang="ko-KR" dirty="0"/>
          </a:p>
          <a:p>
            <a:r>
              <a:rPr lang="ko-KR" altLang="en-US" dirty="0"/>
              <a:t>순서도나 </a:t>
            </a:r>
            <a:r>
              <a:rPr lang="en-US" altLang="ko-KR" dirty="0"/>
              <a:t>pseudo code, </a:t>
            </a:r>
            <a:r>
              <a:rPr lang="ko-KR" altLang="en-US" dirty="0"/>
              <a:t>전문 도구들을 이용</a:t>
            </a:r>
          </a:p>
          <a:p>
            <a:r>
              <a:rPr lang="ko-KR" altLang="en-US" dirty="0"/>
              <a:t>알고리즘은 프로그래밍 언어와는 무관</a:t>
            </a:r>
          </a:p>
          <a:p>
            <a:r>
              <a:rPr lang="ko-KR" altLang="en-US" dirty="0"/>
              <a:t>알고리즘은 원하는 결과를 얻기 위하여 밟아야 하는 단계에 집중적으로 초점을 맞추는 것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74" y="3758907"/>
            <a:ext cx="3790950" cy="2962275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8F3E5A1-913A-4B8A-8D77-D11A5848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9744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" y="1502604"/>
            <a:ext cx="9097248" cy="5126796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4CF5129-B791-4A16-9114-74E00713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" y="1715340"/>
            <a:ext cx="9006303" cy="3251107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8EB7414-49ED-439E-B4E0-733AF4BC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9818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컴파일하기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288"/>
            <a:ext cx="9116576" cy="5084444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E391701-788C-46C7-B70C-79CEC11B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578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프로그램 실행 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" y="1586752"/>
            <a:ext cx="9042524" cy="5042647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AA6247F-640F-4694-8C4C-CE29ECE0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33</a:t>
            </a:fld>
            <a:endParaRPr lang="en-US" altLang="ko-K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에디터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링커</a:t>
            </a:r>
            <a:r>
              <a:rPr lang="en-US" altLang="ko-KR" sz="1800" dirty="0"/>
              <a:t>, </a:t>
            </a:r>
            <a:r>
              <a:rPr lang="ko-KR" altLang="en-US" sz="1800" dirty="0"/>
              <a:t>실행</a:t>
            </a:r>
            <a:r>
              <a:rPr lang="en-US" altLang="ko-KR" sz="1800" dirty="0"/>
              <a:t>, </a:t>
            </a:r>
            <a:r>
              <a:rPr lang="ko-KR" altLang="en-US" sz="1800" dirty="0"/>
              <a:t>디버깅 등의 기능이 하나의 프로그램 안에 들어 있는 것을 무엇이라고 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비주얼 스튜디오에서 프로젝트에 속하는 소스 파일을 컴파일하여 실행 파일을 생성하는 메뉴는 무엇인가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/>
              <a:t>C</a:t>
            </a:r>
            <a:r>
              <a:rPr lang="ko-KR" altLang="en-US" sz="1800" dirty="0"/>
              <a:t>언어에서는 대문자와 소문자를 구별하는가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비주얼 스튜디오를 사용하여 소스 프로그램을 편집하는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메모장 같은 다른 텍스트 에디터를 사용하여도 되는가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8" y="-190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7B3BCB-1FD7-4377-AF67-16E574A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121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2. </a:t>
            </a:r>
            <a:r>
              <a:rPr lang="ko-KR" altLang="en-US" sz="4000" dirty="0"/>
              <a:t>프로그램 작성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6410325" cy="24479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 개발 과정</a:t>
            </a:r>
            <a:endParaRPr lang="en-US" altLang="ko-KR" dirty="0"/>
          </a:p>
          <a:p>
            <a:r>
              <a:rPr lang="en-US" altLang="ko-KR" dirty="0"/>
              <a:t>2.2 </a:t>
            </a:r>
            <a:r>
              <a:rPr lang="ko-KR" altLang="en-US" dirty="0"/>
              <a:t>통합 개발 환경</a:t>
            </a:r>
            <a:endParaRPr lang="en-US" altLang="ko-KR" dirty="0"/>
          </a:p>
          <a:p>
            <a:r>
              <a:rPr lang="en-US" altLang="ko-KR" dirty="0"/>
              <a:t>2.3 </a:t>
            </a:r>
            <a:r>
              <a:rPr lang="ko-KR" altLang="en-US" dirty="0"/>
              <a:t>비주얼 스튜디오 설치</a:t>
            </a:r>
            <a:endParaRPr lang="en-US" altLang="ko-KR" dirty="0"/>
          </a:p>
          <a:p>
            <a:r>
              <a:rPr lang="en-US" altLang="ko-KR" dirty="0"/>
              <a:t>2.4 </a:t>
            </a:r>
            <a:r>
              <a:rPr lang="ko-KR" altLang="en-US" dirty="0"/>
              <a:t>비주얼 스튜디오 사용하기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2.5 </a:t>
            </a:r>
            <a:r>
              <a:rPr lang="ko-KR" altLang="en-US" dirty="0">
                <a:solidFill>
                  <a:srgbClr val="FF0000"/>
                </a:solidFill>
              </a:rPr>
              <a:t>예제 프로그램의 간략한 설명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2.6 </a:t>
            </a:r>
            <a:r>
              <a:rPr lang="ko-KR" altLang="en-US" dirty="0">
                <a:solidFill>
                  <a:srgbClr val="775F55"/>
                </a:solidFill>
              </a:rPr>
              <a:t>예제 프로그램의 응용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2.7 </a:t>
            </a:r>
            <a:r>
              <a:rPr lang="ko-KR" altLang="en-US" dirty="0">
                <a:solidFill>
                  <a:srgbClr val="775F55"/>
                </a:solidFill>
              </a:rPr>
              <a:t>오류 수정</a:t>
            </a:r>
          </a:p>
        </p:txBody>
      </p:sp>
    </p:spTree>
    <p:extLst>
      <p:ext uri="{BB962C8B-B14F-4D97-AF65-F5344CB8AC3E}">
        <p14:creationId xmlns:p14="http://schemas.microsoft.com/office/powerpoint/2010/main" val="1871215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2312572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68" y="2301952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387678" y="3006323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7A7D2C1-67FC-429A-98D3-BAAB9A94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36</a:t>
            </a:fld>
            <a:endParaRPr lang="en-US" altLang="ko-K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</a:t>
            </a:r>
            <a:r>
              <a:rPr lang="en-US" altLang="ko-KR" dirty="0"/>
              <a:t>== </a:t>
            </a:r>
            <a:r>
              <a:rPr lang="ko-KR" altLang="en-US" dirty="0"/>
              <a:t>작업 지시서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7A258C9-7AD6-4247-9C0B-77BA6079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37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46B018-47FC-479E-B839-B0504053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738312"/>
            <a:ext cx="91154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작업을 적어주는 위치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9" y="1685924"/>
            <a:ext cx="8878816" cy="4264628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8C082F6-76D4-4A9E-9798-9978F5CF6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소스 설명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1" y="1664872"/>
            <a:ext cx="8954327" cy="41621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75291BB-D56B-4B78-908B-83546410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구현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962" y="2047875"/>
            <a:ext cx="9138037" cy="325023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1A455B-AD15-415F-AFE1-6C4108F8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1268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/>
              <a:t>헤더</a:t>
            </a:r>
            <a:r>
              <a:rPr lang="en-US" altLang="en-US" noProof="1"/>
              <a:t> </a:t>
            </a:r>
            <a:r>
              <a:rPr lang="ko-KR" altLang="en-US" noProof="1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" y="1538141"/>
            <a:ext cx="9068091" cy="441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E7EC33-12FA-444B-9732-CB8965D4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40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303AA-36CB-370B-81DD-C84477168DF1}"/>
              </a:ext>
            </a:extLst>
          </p:cNvPr>
          <p:cNvSpPr txBox="1"/>
          <p:nvPr/>
        </p:nvSpPr>
        <p:spPr>
          <a:xfrm>
            <a:off x="804469" y="5893439"/>
            <a:ext cx="7525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/>
              <a:t>C:\Program Files (x86)\Windows Kits\10\Include\10.0.19041.0\</a:t>
            </a:r>
            <a:r>
              <a:rPr lang="en-US" altLang="ko-KR" sz="1600" dirty="0" err="1"/>
              <a:t>ucrt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ko-KR" sz="3600" noProof="1">
                <a:solidFill>
                  <a:srgbClr val="800000"/>
                </a:solidFill>
              </a:rPr>
              <a:t>Function (</a:t>
            </a:r>
            <a:r>
              <a:rPr lang="ko-KR" altLang="en-US" sz="3600" noProof="1">
                <a:solidFill>
                  <a:srgbClr val="800000"/>
                </a:solidFill>
              </a:rPr>
              <a:t>함수</a:t>
            </a:r>
            <a:r>
              <a:rPr lang="en-US" altLang="ko-KR" sz="3600" noProof="1">
                <a:solidFill>
                  <a:srgbClr val="800000"/>
                </a:solidFill>
              </a:rPr>
              <a:t>)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Function (</a:t>
            </a:r>
            <a:r>
              <a:rPr lang="ko-KR" altLang="en-US" dirty="0"/>
              <a:t>함수</a:t>
            </a:r>
            <a:r>
              <a:rPr lang="en-US" altLang="ko-KR" dirty="0"/>
              <a:t>): </a:t>
            </a:r>
            <a:r>
              <a:rPr lang="ko-KR" altLang="en-US" dirty="0"/>
              <a:t>특정한</a:t>
            </a:r>
            <a:r>
              <a:rPr lang="en-US" altLang="ko-KR" dirty="0"/>
              <a:t>(</a:t>
            </a:r>
            <a:r>
              <a:rPr lang="ko-KR" altLang="en-US" dirty="0"/>
              <a:t>복잡한</a:t>
            </a:r>
            <a:r>
              <a:rPr lang="en-US" altLang="ko-KR" dirty="0"/>
              <a:t>)</a:t>
            </a:r>
            <a:r>
              <a:rPr lang="ko-KR" altLang="en-US" dirty="0"/>
              <a:t> 작업을 수행하기 위하여 작성된 독립적인 코드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개체 9"/>
              <p:cNvSpPr txBox="1"/>
              <p:nvPr/>
            </p:nvSpPr>
            <p:spPr bwMode="auto">
              <a:xfrm>
                <a:off x="4305301" y="2126505"/>
                <a:ext cx="1314449" cy="3937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altLang="ko-KR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개체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5301" y="2126505"/>
                <a:ext cx="1314449" cy="393700"/>
              </a:xfrm>
              <a:prstGeom prst="rect">
                <a:avLst/>
              </a:prstGeom>
              <a:blipFill>
                <a:blip r:embed="rId2"/>
                <a:stretch>
                  <a:fillRect l="-3704" t="-9375" b="-187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41" y="3069778"/>
            <a:ext cx="2362638" cy="354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개체 9">
                <a:extLst>
                  <a:ext uri="{FF2B5EF4-FFF2-40B4-BE49-F238E27FC236}">
                    <a16:creationId xmlns:a16="http://schemas.microsoft.com/office/drawing/2014/main" id="{3EE91264-7DB8-4CB4-B63A-2C37D5EB2CA7}"/>
                  </a:ext>
                </a:extLst>
              </p:cNvPr>
              <p:cNvSpPr txBox="1"/>
              <p:nvPr/>
            </p:nvSpPr>
            <p:spPr bwMode="auto">
              <a:xfrm>
                <a:off x="5905501" y="2126505"/>
                <a:ext cx="1600200" cy="6413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f(x)</a:t>
                </a:r>
              </a:p>
              <a:p>
                <a:r>
                  <a:rPr lang="en-US" altLang="ko-KR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개체 9">
                <a:extLst>
                  <a:ext uri="{FF2B5EF4-FFF2-40B4-BE49-F238E27FC236}">
                    <a16:creationId xmlns:a16="http://schemas.microsoft.com/office/drawing/2014/main" id="{3EE91264-7DB8-4CB4-B63A-2C37D5EB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5501" y="2126505"/>
                <a:ext cx="1600200" cy="641350"/>
              </a:xfrm>
              <a:prstGeom prst="rect">
                <a:avLst/>
              </a:prstGeom>
              <a:blipFill>
                <a:blip r:embed="rId4"/>
                <a:stretch>
                  <a:fillRect l="-3435" t="-5714" b="-152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D963718-67A2-4889-B63A-BF055A25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F36569-9EAD-486C-9009-CD219F82CAFE}"/>
              </a:ext>
            </a:extLst>
          </p:cNvPr>
          <p:cNvGrpSpPr/>
          <p:nvPr/>
        </p:nvGrpSpPr>
        <p:grpSpPr>
          <a:xfrm>
            <a:off x="130091" y="1564542"/>
            <a:ext cx="8897115" cy="4360008"/>
            <a:chOff x="130091" y="1564542"/>
            <a:chExt cx="8897115" cy="4360008"/>
          </a:xfrm>
        </p:grpSpPr>
        <p:pic>
          <p:nvPicPr>
            <p:cNvPr id="4904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91" y="1564542"/>
              <a:ext cx="8897115" cy="4360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347403-D342-4A9A-A052-181402B3F5B7}"/>
                </a:ext>
              </a:extLst>
            </p:cNvPr>
            <p:cNvSpPr txBox="1"/>
            <p:nvPr/>
          </p:nvSpPr>
          <p:spPr>
            <a:xfrm>
              <a:off x="2178422" y="2528051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type</a:t>
              </a:r>
              <a:endPara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0A9A9E5F-EEFA-A08B-9653-A1F1CC91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</p:spPr>
        <p:txBody>
          <a:bodyPr/>
          <a:lstStyle/>
          <a:p>
            <a:fld id="{6DF097D5-315B-4055-A7E5-70F11B26E41F}" type="slidenum">
              <a:rPr lang="en-US" altLang="ko-KR" smtClean="0">
                <a:solidFill>
                  <a:schemeClr val="tx1"/>
                </a:solidFill>
              </a:rPr>
              <a:pPr/>
              <a:t>42</a:t>
            </a:fld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/>
              <a:t>함수의 간략한 설명</a:t>
            </a:r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" y="1544931"/>
            <a:ext cx="9080375" cy="412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11">
            <a:extLst>
              <a:ext uri="{FF2B5EF4-FFF2-40B4-BE49-F238E27FC236}">
                <a16:creationId xmlns:a16="http://schemas.microsoft.com/office/drawing/2014/main" id="{D8E15C66-AD7D-21AD-5FCA-4298869F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</p:spPr>
        <p:txBody>
          <a:bodyPr/>
          <a:lstStyle/>
          <a:p>
            <a:fld id="{6DF097D5-315B-4055-A7E5-70F11B26E41F}" type="slidenum">
              <a:rPr lang="en-US" altLang="ko-KR" smtClean="0">
                <a:solidFill>
                  <a:schemeClr val="tx1"/>
                </a:solidFill>
              </a:rPr>
              <a:pPr/>
              <a:t>43</a:t>
            </a:fld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문장 </a:t>
            </a:r>
            <a:r>
              <a:rPr lang="en-US" altLang="ko-KR" sz="3600" dirty="0"/>
              <a:t>(statement)</a:t>
            </a:r>
            <a:r>
              <a:rPr lang="ko-KR" altLang="en-US" sz="3600" dirty="0"/>
              <a:t>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body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여러 개의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문장으로 이루어진다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문장들은 순차적으로 실행된다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문장의 끝에는 반드시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 있어야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2986757"/>
            <a:ext cx="8600541" cy="35376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73E8F9-E44C-499E-935B-B740D9F6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44</a:t>
            </a:fld>
            <a:endParaRPr lang="en-US" altLang="ko-K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92C9E40D-660D-CF53-AA9C-E6060EB9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</p:spPr>
        <p:txBody>
          <a:bodyPr/>
          <a:lstStyle/>
          <a:p>
            <a:fld id="{6DF097D5-315B-4055-A7E5-70F11B26E41F}" type="slidenum">
              <a:rPr lang="en-US" altLang="ko-KR" smtClean="0">
                <a:solidFill>
                  <a:schemeClr val="tx1"/>
                </a:solidFill>
              </a:rPr>
              <a:pPr/>
              <a:t>45</a:t>
            </a:fld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r>
              <a:rPr lang="ko-KR" altLang="en-US" dirty="0"/>
              <a:t>의 </a:t>
            </a:r>
            <a:r>
              <a:rPr lang="en-US" altLang="ko-KR" dirty="0"/>
              <a:t>return value (</a:t>
            </a:r>
            <a:r>
              <a:rPr lang="ko-KR" altLang="en-US" dirty="0" err="1"/>
              <a:t>반환값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63" y="1650799"/>
            <a:ext cx="8694273" cy="446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8">
            <a:extLst>
              <a:ext uri="{FF2B5EF4-FFF2-40B4-BE49-F238E27FC236}">
                <a16:creationId xmlns:a16="http://schemas.microsoft.com/office/drawing/2014/main" id="{52EEBDA4-4417-2A5B-D1C3-53CAD3A2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24630" y="6248206"/>
            <a:ext cx="2541417" cy="365124"/>
          </a:xfrm>
        </p:spPr>
        <p:txBody>
          <a:bodyPr/>
          <a:lstStyle/>
          <a:p>
            <a:fld id="{6DF097D5-315B-4055-A7E5-70F11B26E41F}" type="slidenum">
              <a:rPr lang="en-US" altLang="ko-KR" smtClean="0">
                <a:solidFill>
                  <a:schemeClr val="tx1"/>
                </a:solidFill>
              </a:rPr>
              <a:pPr/>
              <a:t>46</a:t>
            </a:fld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문장의 끝에 추가하여야 하는 기호는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프로그램에 반드시 있어야 하는 함수는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가 하는 기능은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824360-81D8-4B96-9CFB-707125A7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710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Homework 2-1</a:t>
            </a:r>
            <a:endParaRPr lang="ko-KR" altLang="en-US" sz="3600" dirty="0"/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같은 출력을 가지는 프로그램을 제작하여 보자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hello.c</a:t>
            </a:r>
            <a:r>
              <a:rPr lang="ko-KR" altLang="en-US" dirty="0"/>
              <a:t>를 작성하여</a:t>
            </a:r>
            <a:r>
              <a:rPr lang="en-US" altLang="ko-KR" dirty="0"/>
              <a:t>, </a:t>
            </a:r>
            <a:r>
              <a:rPr lang="ko-KR" altLang="en-US" dirty="0"/>
              <a:t>실행까지 시키기</a:t>
            </a:r>
            <a:endParaRPr lang="en-US" altLang="ko-KR" dirty="0"/>
          </a:p>
          <a:p>
            <a:pPr lvl="1"/>
            <a:r>
              <a:rPr lang="ko-KR" altLang="en-US" dirty="0"/>
              <a:t>제출문서</a:t>
            </a:r>
            <a:r>
              <a:rPr lang="en-US" altLang="ko-KR" dirty="0"/>
              <a:t>: </a:t>
            </a:r>
            <a:r>
              <a:rPr lang="en-US" altLang="ko-KR" dirty="0" err="1"/>
              <a:t>hello.c</a:t>
            </a:r>
            <a:r>
              <a:rPr lang="ko-KR" altLang="en-US" dirty="0"/>
              <a:t>를 실행시킨 화면을 </a:t>
            </a:r>
            <a:r>
              <a:rPr lang="ko-KR" altLang="en-US" b="1" dirty="0">
                <a:solidFill>
                  <a:srgbClr val="FF0000"/>
                </a:solidFill>
              </a:rPr>
              <a:t>핸드폰 카메라로 찍어서</a:t>
            </a:r>
            <a:r>
              <a:rPr lang="en-US" altLang="ko-KR" dirty="0"/>
              <a:t>, </a:t>
            </a:r>
            <a:r>
              <a:rPr lang="ko-KR" altLang="en-US" dirty="0"/>
              <a:t>사진화일</a:t>
            </a:r>
            <a:r>
              <a:rPr lang="en-US" altLang="ko-KR" dirty="0"/>
              <a:t>(</a:t>
            </a:r>
            <a:r>
              <a:rPr lang="ko-KR" altLang="en-US" dirty="0"/>
              <a:t>화면 캡쳐 아님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 err="1"/>
              <a:t>ecampus</a:t>
            </a:r>
            <a:r>
              <a:rPr lang="ko-KR" altLang="en-US" dirty="0"/>
              <a:t>에 업로드</a:t>
            </a:r>
            <a:endParaRPr lang="en-US" altLang="ko-KR" dirty="0"/>
          </a:p>
          <a:p>
            <a:pPr lvl="1"/>
            <a:r>
              <a:rPr lang="ko-KR" altLang="en-US" dirty="0"/>
              <a:t>기한</a:t>
            </a:r>
            <a:r>
              <a:rPr lang="en-US" altLang="ko-KR" dirty="0"/>
              <a:t>: </a:t>
            </a:r>
            <a:r>
              <a:rPr lang="en-US" altLang="ko-KR" dirty="0" err="1"/>
              <a:t>ecampus</a:t>
            </a:r>
            <a:r>
              <a:rPr lang="en-US" altLang="ko-KR" dirty="0"/>
              <a:t> </a:t>
            </a:r>
            <a:r>
              <a:rPr lang="ko-KR" altLang="en-US" dirty="0"/>
              <a:t>과제 게시판 참조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528D7-89E3-488A-9CA8-7624431D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0" y="4186008"/>
            <a:ext cx="2942483" cy="2347856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EF54E63-FDB3-4DEC-9024-78BC2DE4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48</a:t>
            </a:fld>
            <a:endParaRPr lang="en-US" altLang="ko-KR" dirty="0"/>
          </a:p>
        </p:txBody>
      </p:sp>
      <p:pic>
        <p:nvPicPr>
          <p:cNvPr id="1027" name="_x221333968">
            <a:extLst>
              <a:ext uri="{FF2B5EF4-FFF2-40B4-BE49-F238E27FC236}">
                <a16:creationId xmlns:a16="http://schemas.microsoft.com/office/drawing/2014/main" id="{34349B23-BE1D-4794-98D1-1DA271E9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02" y="4221629"/>
            <a:ext cx="4829146" cy="23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793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시도해 봅시다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57" y="2839395"/>
            <a:ext cx="3393202" cy="270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1D2B5F-DE1D-4506-B156-2E32DF84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49</a:t>
            </a:fld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설계도</a:t>
            </a:r>
            <a:r>
              <a:rPr lang="en-US" altLang="ko-KR" dirty="0"/>
              <a:t>)</a:t>
            </a:r>
            <a:r>
              <a:rPr lang="ko-KR" altLang="en-US" dirty="0"/>
              <a:t>의 각 단계를 프로그래밍 언어를 이용하여 기술</a:t>
            </a:r>
          </a:p>
          <a:p>
            <a:r>
              <a:rPr lang="ko-KR" altLang="en-US" dirty="0"/>
              <a:t>알고리즘을 프로그래밍 언어의 문법에 맞추어 기술한 것을 </a:t>
            </a:r>
            <a:r>
              <a:rPr lang="ko-KR" altLang="en-US" i="1" dirty="0">
                <a:solidFill>
                  <a:schemeClr val="tx2"/>
                </a:solidFill>
              </a:rPr>
              <a:t>소스 프로그램</a:t>
            </a:r>
            <a:r>
              <a:rPr lang="en-US" altLang="ko-KR" i="1" dirty="0">
                <a:solidFill>
                  <a:schemeClr val="tx2"/>
                </a:solidFill>
              </a:rPr>
              <a:t>(</a:t>
            </a:r>
            <a:r>
              <a:rPr lang="en-US" altLang="ko-KR" i="1" dirty="0">
                <a:solidFill>
                  <a:srgbClr val="FF0000"/>
                </a:solidFill>
              </a:rPr>
              <a:t>source program</a:t>
            </a:r>
            <a:r>
              <a:rPr lang="en-US" altLang="ko-KR" i="1" dirty="0">
                <a:solidFill>
                  <a:schemeClr val="tx2"/>
                </a:solidFill>
              </a:rPr>
              <a:t>)</a:t>
            </a:r>
          </a:p>
          <a:p>
            <a:r>
              <a:rPr lang="ko-KR" altLang="en-US" dirty="0"/>
              <a:t>소스 프로그램은 주로 텍스트 에디터나 통합 개발 환경을 이용하여 작성</a:t>
            </a:r>
            <a:endParaRPr lang="en-US" altLang="ko-KR" dirty="0"/>
          </a:p>
          <a:p>
            <a:r>
              <a:rPr lang="ko-KR" altLang="en-US" dirty="0"/>
              <a:t>소스 파일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test.c</a:t>
            </a:r>
            <a:endParaRPr lang="ko-KR" alt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237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58" y="4552950"/>
            <a:ext cx="5378445" cy="230504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51918F-F7E0-48B2-92BB-2B6954A9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063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2. </a:t>
            </a:r>
            <a:r>
              <a:rPr lang="ko-KR" altLang="en-US" sz="4000" dirty="0"/>
              <a:t>프로그램 작성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6410325" cy="24479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 개발 과정</a:t>
            </a:r>
            <a:endParaRPr lang="en-US" altLang="ko-KR" dirty="0"/>
          </a:p>
          <a:p>
            <a:r>
              <a:rPr lang="en-US" altLang="ko-KR" dirty="0"/>
              <a:t>2.2 </a:t>
            </a:r>
            <a:r>
              <a:rPr lang="ko-KR" altLang="en-US" dirty="0"/>
              <a:t>통합 개발 환경</a:t>
            </a:r>
            <a:endParaRPr lang="en-US" altLang="ko-KR" dirty="0"/>
          </a:p>
          <a:p>
            <a:r>
              <a:rPr lang="en-US" altLang="ko-KR" dirty="0"/>
              <a:t>2.3 </a:t>
            </a:r>
            <a:r>
              <a:rPr lang="ko-KR" altLang="en-US" dirty="0"/>
              <a:t>비주얼 스튜디오 설치</a:t>
            </a:r>
            <a:endParaRPr lang="en-US" altLang="ko-KR" dirty="0"/>
          </a:p>
          <a:p>
            <a:r>
              <a:rPr lang="en-US" altLang="ko-KR" dirty="0"/>
              <a:t>2.4 </a:t>
            </a:r>
            <a:r>
              <a:rPr lang="ko-KR" altLang="en-US" dirty="0"/>
              <a:t>비주얼 스튜디오 사용하기</a:t>
            </a:r>
            <a:endParaRPr lang="en-US" altLang="ko-KR" dirty="0"/>
          </a:p>
          <a:p>
            <a:r>
              <a:rPr lang="en-US" altLang="ko-KR" dirty="0">
                <a:solidFill>
                  <a:srgbClr val="775F55"/>
                </a:solidFill>
              </a:rPr>
              <a:t>2.5 </a:t>
            </a:r>
            <a:r>
              <a:rPr lang="ko-KR" altLang="en-US" dirty="0">
                <a:solidFill>
                  <a:srgbClr val="775F55"/>
                </a:solidFill>
              </a:rPr>
              <a:t>예제 프로그램의 간략한 설명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2.6 </a:t>
            </a:r>
            <a:r>
              <a:rPr lang="ko-KR" altLang="en-US" dirty="0">
                <a:solidFill>
                  <a:srgbClr val="FF0000"/>
                </a:solidFill>
              </a:rPr>
              <a:t>예제 프로그램의 응용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2.7 </a:t>
            </a:r>
            <a:r>
              <a:rPr lang="ko-KR" altLang="en-US" dirty="0">
                <a:solidFill>
                  <a:srgbClr val="775F55"/>
                </a:solidFill>
              </a:rPr>
              <a:t>오류 수정</a:t>
            </a:r>
          </a:p>
        </p:txBody>
      </p:sp>
    </p:spTree>
    <p:extLst>
      <p:ext uri="{BB962C8B-B14F-4D97-AF65-F5344CB8AC3E}">
        <p14:creationId xmlns:p14="http://schemas.microsoft.com/office/powerpoint/2010/main" val="3717588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2.6 </a:t>
            </a:r>
            <a:r>
              <a:rPr lang="ko-KR" altLang="en-US" sz="3600" dirty="0"/>
              <a:t>예제 프로그램의 응용 </a:t>
            </a:r>
            <a:r>
              <a:rPr lang="en-US" altLang="ko-KR" sz="3600" dirty="0"/>
              <a:t>#1</a:t>
            </a:r>
            <a:endParaRPr lang="ko-KR" altLang="en-US" sz="3600" dirty="0"/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19" y="2267883"/>
            <a:ext cx="4569845" cy="36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822517-B7BC-4301-B140-ABEFCE34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51</a:t>
            </a:fld>
            <a:endParaRPr lang="en-US" altLang="ko-KR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첫번째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엔터를</a:t>
            </a:r>
            <a:r>
              <a:rPr lang="ko-KR" altLang="en-US" dirty="0">
                <a:latin typeface="굴림" panose="020B0600000101010101" pitchFamily="50" charset="-127"/>
              </a:rPr>
              <a:t> 넣어볼까</a:t>
            </a:r>
            <a:r>
              <a:rPr lang="en-US" altLang="ko-KR" dirty="0">
                <a:latin typeface="굴림" panose="020B0600000101010101" pitchFamily="50" charset="-127"/>
              </a:rPr>
              <a:t>?</a:t>
            </a:r>
            <a:endParaRPr lang="ko-KR" altLang="en-US" dirty="0">
              <a:latin typeface="굴림" panose="020B0600000101010101" pitchFamily="50" charset="-127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World!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             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8F5820C-5687-42C6-970A-C544BB9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6703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두번째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7902" y="2348099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42969" y="2584927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28354" y="4053327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F5DB27-8C72-429C-865F-7CAE48B5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53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C551D-20F1-4C91-9F06-5E70ED8C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49" y="4563155"/>
            <a:ext cx="3367889" cy="2109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</a:p>
        </p:txBody>
      </p:sp>
      <p:sp>
        <p:nvSpPr>
          <p:cNvPr id="49459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문자인 </a:t>
            </a:r>
            <a:r>
              <a:rPr lang="en-US" altLang="ko-KR" dirty="0"/>
              <a:t>\n</a:t>
            </a:r>
            <a:r>
              <a:rPr lang="ko-KR" altLang="en-US" dirty="0"/>
              <a:t>은 화면에서 커서</a:t>
            </a:r>
            <a:r>
              <a:rPr lang="en-US" altLang="ko-KR" dirty="0"/>
              <a:t>(</a:t>
            </a:r>
            <a:r>
              <a:rPr lang="ko-KR" altLang="en-US" dirty="0"/>
              <a:t>현재 위치</a:t>
            </a:r>
            <a:r>
              <a:rPr lang="en-US" altLang="ko-KR" dirty="0"/>
              <a:t>)</a:t>
            </a:r>
            <a:r>
              <a:rPr lang="ko-KR" altLang="en-US" dirty="0"/>
              <a:t>를 다음줄로 이동하게 한다</a:t>
            </a:r>
            <a:r>
              <a:rPr lang="en-US" altLang="ko-KR" dirty="0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C26B0C1-F5F2-43FD-B1EE-7AF02622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54</a:t>
            </a:fld>
            <a:endParaRPr lang="en-US" altLang="ko-K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줄바꿈</a:t>
            </a:r>
            <a:r>
              <a:rPr lang="ko-KR" altLang="en-US" dirty="0">
                <a:latin typeface="굴림" panose="020B0600000101010101" pitchFamily="50" charset="-127"/>
              </a:rPr>
              <a:t> 문자를 포함하면 우리가 원하던 결과가 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6081" y="15606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F40D85-2E82-40DB-93D0-5041868B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55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줄바꿈</a:t>
            </a:r>
            <a:r>
              <a:rPr lang="ko-KR" altLang="en-US" dirty="0"/>
              <a:t> 문자 </a:t>
            </a:r>
            <a:r>
              <a:rPr lang="en-US" altLang="ko-KR" dirty="0"/>
              <a:t>2</a:t>
            </a:r>
            <a:r>
              <a:rPr lang="ko-KR" altLang="en-US" dirty="0"/>
              <a:t>개를 사용하면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16312EA-93C7-4921-8E45-F50BFFC7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</a:t>
            </a:r>
            <a:r>
              <a:rPr lang="ko-KR" altLang="en-US" sz="3600" dirty="0"/>
              <a:t>프로그램 </a:t>
            </a:r>
            <a:r>
              <a:rPr lang="en-US" altLang="ko-KR" sz="3600" dirty="0"/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CDC4EC-EA36-494A-A765-B2539E79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57</a:t>
            </a:fld>
            <a:endParaRPr lang="en-US" altLang="ko-K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역시 문장들은 순차적으로 수행된다는 점을 이용한다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034055" y="2472566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565875" y="4071865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565877" y="3974091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232235" y="3650926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문장은 순차적으로 실행된다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565877" y="4168756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9AA3ECF-00DC-4059-8A64-E9276B07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58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화면에 새로운 줄을 만드는데 사용되는 특수한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“사과”</a:t>
            </a:r>
            <a:r>
              <a:rPr lang="en-US" altLang="ko-KR" dirty="0"/>
              <a:t>, “</a:t>
            </a:r>
            <a:r>
              <a:rPr lang="ko-KR" altLang="en-US" dirty="0"/>
              <a:t>오렌지”</a:t>
            </a:r>
            <a:r>
              <a:rPr lang="en-US" altLang="ko-KR" dirty="0"/>
              <a:t>, “</a:t>
            </a:r>
            <a:r>
              <a:rPr lang="ko-KR" altLang="en-US" dirty="0"/>
              <a:t>포도”를 한 줄에 하나씩 출력하는 프로그램을 작성하여 보자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구구단 </a:t>
            </a:r>
            <a:r>
              <a:rPr lang="en-US" altLang="ko-KR" dirty="0"/>
              <a:t>3</a:t>
            </a:r>
            <a:r>
              <a:rPr lang="ko-KR" altLang="en-US" dirty="0"/>
              <a:t>단 전체를 출력하는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8BA1AF-0035-43E3-8F0C-D29EB97E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45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  <a:r>
              <a:rPr lang="en-US" altLang="ko-KR" dirty="0"/>
              <a:t>(Compile)</a:t>
            </a:r>
            <a:endParaRPr lang="ko-KR" altLang="en-US" dirty="0"/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프로그램을 오브젝트 파일로 변환하는 작업</a:t>
            </a:r>
            <a:endParaRPr lang="en-US" altLang="ko-KR" dirty="0"/>
          </a:p>
          <a:p>
            <a:r>
              <a:rPr lang="ko-KR" altLang="en-US" dirty="0"/>
              <a:t>오브젝트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test.obj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2344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657478"/>
            <a:ext cx="8936070" cy="3591034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3F1A2-126E-40A0-8A83-1E15B478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9746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계산을 해보자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덧셈과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 계산을 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83788B-7C4C-4172-A4AE-5E94F779A42A}"/>
              </a:ext>
            </a:extLst>
          </p:cNvPr>
          <p:cNvGrpSpPr/>
          <p:nvPr/>
        </p:nvGrpSpPr>
        <p:grpSpPr>
          <a:xfrm>
            <a:off x="720506" y="2676039"/>
            <a:ext cx="8045542" cy="1487587"/>
            <a:chOff x="720506" y="2676039"/>
            <a:chExt cx="8045542" cy="14875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506" y="2676039"/>
              <a:ext cx="8045542" cy="14875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CA4CB37-8691-4AA8-A256-710753C4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023" y="3127904"/>
              <a:ext cx="85725" cy="161925"/>
            </a:xfrm>
            <a:prstGeom prst="rect">
              <a:avLst/>
            </a:prstGeom>
          </p:spPr>
        </p:pic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4ABCD8F-3490-4636-9741-ED8EABE6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2387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Solution1</a:t>
            </a:r>
            <a:r>
              <a:rPr lang="ko-KR" altLang="en-US" sz="3600" dirty="0"/>
              <a:t> 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05582" y="1691331"/>
            <a:ext cx="8060466" cy="359976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pt-BR" altLang="ko-KR" dirty="0"/>
              <a:t>	printf("2+3=5\n");</a:t>
            </a:r>
          </a:p>
          <a:p>
            <a:r>
              <a:rPr lang="pt-BR" altLang="ko-KR" dirty="0"/>
              <a:t>	printf("2-3=-1\n");</a:t>
            </a:r>
          </a:p>
          <a:p>
            <a:r>
              <a:rPr lang="pt-BR" altLang="ko-KR" dirty="0"/>
              <a:t>	printf("2*3=6\n");</a:t>
            </a:r>
          </a:p>
          <a:p>
            <a:r>
              <a:rPr lang="pt-BR" altLang="ko-KR" dirty="0"/>
              <a:t>	printf("2/3=0\n");</a:t>
            </a:r>
          </a:p>
          <a:p>
            <a:r>
              <a:rPr lang="en-US" altLang="ko-KR" dirty="0"/>
              <a:t>	return 0;</a:t>
            </a:r>
          </a:p>
          <a:p>
            <a:r>
              <a:rPr lang="en-US" altLang="ko-KR" dirty="0"/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A2E81A3-A95E-4CD2-B5AF-4AC91B06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2788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Solution2</a:t>
            </a:r>
            <a:r>
              <a:rPr lang="ko-KR" altLang="en-US" sz="3600" dirty="0"/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05582" y="1691331"/>
            <a:ext cx="8060466" cy="359976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pt-BR" altLang="ko-KR" dirty="0"/>
              <a:t>	printf("2+3=%d\n", 2 + 3);</a:t>
            </a:r>
          </a:p>
          <a:p>
            <a:r>
              <a:rPr lang="pt-BR" altLang="ko-KR" dirty="0"/>
              <a:t>	printf("2-3=%d\n", 2 - 3);</a:t>
            </a:r>
          </a:p>
          <a:p>
            <a:r>
              <a:rPr lang="pt-BR" altLang="ko-KR" dirty="0"/>
              <a:t>	printf("2*3=%d\n", 2 * 3);</a:t>
            </a:r>
          </a:p>
          <a:p>
            <a:r>
              <a:rPr lang="pt-BR" altLang="ko-KR" dirty="0"/>
              <a:t>	printf("2/3=%d\n", 2 / 3);</a:t>
            </a:r>
          </a:p>
          <a:p>
            <a:r>
              <a:rPr lang="en-US" altLang="ko-KR" dirty="0"/>
              <a:t>	return 0;</a:t>
            </a:r>
          </a:p>
          <a:p>
            <a:r>
              <a:rPr lang="en-US" altLang="ko-KR" dirty="0"/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2FA2796-65EB-4521-A639-7F4A0D79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4080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1ECCB2-76EA-451A-BFD1-7168E18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Chapter 2. </a:t>
            </a:r>
            <a:r>
              <a:rPr lang="ko-KR" altLang="en-US" sz="4000" dirty="0"/>
              <a:t>프로그램 작성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A7803-7BD9-44B0-B18C-92369F564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6410325" cy="244792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프로그램 개발 과정</a:t>
            </a:r>
            <a:endParaRPr lang="en-US" altLang="ko-KR" dirty="0"/>
          </a:p>
          <a:p>
            <a:r>
              <a:rPr lang="en-US" altLang="ko-KR" dirty="0"/>
              <a:t>2.2 </a:t>
            </a:r>
            <a:r>
              <a:rPr lang="ko-KR" altLang="en-US" dirty="0"/>
              <a:t>통합 개발 환경</a:t>
            </a:r>
            <a:endParaRPr lang="en-US" altLang="ko-KR" dirty="0"/>
          </a:p>
          <a:p>
            <a:r>
              <a:rPr lang="en-US" altLang="ko-KR" dirty="0"/>
              <a:t>2.3 </a:t>
            </a:r>
            <a:r>
              <a:rPr lang="ko-KR" altLang="en-US" dirty="0"/>
              <a:t>비주얼 스튜디오 설치</a:t>
            </a:r>
            <a:endParaRPr lang="en-US" altLang="ko-KR" dirty="0"/>
          </a:p>
          <a:p>
            <a:r>
              <a:rPr lang="en-US" altLang="ko-KR" dirty="0"/>
              <a:t>2.4 </a:t>
            </a:r>
            <a:r>
              <a:rPr lang="ko-KR" altLang="en-US" dirty="0"/>
              <a:t>비주얼 스튜디오 사용하기</a:t>
            </a:r>
            <a:endParaRPr lang="en-US" altLang="ko-KR" dirty="0"/>
          </a:p>
          <a:p>
            <a:r>
              <a:rPr lang="en-US" altLang="ko-KR" dirty="0">
                <a:solidFill>
                  <a:srgbClr val="775F55"/>
                </a:solidFill>
              </a:rPr>
              <a:t>2.5 </a:t>
            </a:r>
            <a:r>
              <a:rPr lang="ko-KR" altLang="en-US" dirty="0">
                <a:solidFill>
                  <a:srgbClr val="775F55"/>
                </a:solidFill>
              </a:rPr>
              <a:t>예제 프로그램의 간략한 설명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775F55"/>
                </a:solidFill>
              </a:rPr>
              <a:t>2.6 </a:t>
            </a:r>
            <a:r>
              <a:rPr lang="ko-KR" altLang="en-US" dirty="0">
                <a:solidFill>
                  <a:srgbClr val="775F55"/>
                </a:solidFill>
              </a:rPr>
              <a:t>예제 프로그램의 응용</a:t>
            </a:r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2.7 </a:t>
            </a:r>
            <a:r>
              <a:rPr lang="ko-KR" altLang="en-US" dirty="0">
                <a:solidFill>
                  <a:srgbClr val="FF0000"/>
                </a:solidFill>
              </a:rPr>
              <a:t>오류 수정</a:t>
            </a:r>
          </a:p>
        </p:txBody>
      </p:sp>
    </p:spTree>
    <p:extLst>
      <p:ext uri="{BB962C8B-B14F-4D97-AF65-F5344CB8AC3E}">
        <p14:creationId xmlns:p14="http://schemas.microsoft.com/office/powerpoint/2010/main" val="90063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ko-KR" altLang="en-US" dirty="0"/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컴파일이나 실행 시에 오류가 발생할 수 있다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(error): </a:t>
            </a:r>
            <a:r>
              <a:rPr lang="ko-KR" altLang="en-US" dirty="0">
                <a:latin typeface="굴림" panose="020B0600000101010101" pitchFamily="50" charset="-127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(warning): </a:t>
            </a:r>
            <a:r>
              <a:rPr lang="ko-KR" altLang="en-US" dirty="0">
                <a:latin typeface="굴림" panose="020B0600000101010101" pitchFamily="50" charset="-127"/>
              </a:rPr>
              <a:t>경미한 오류</a:t>
            </a: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EB8960B-02A8-4075-B95B-245F5451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64</a:t>
            </a:fld>
            <a:endParaRPr lang="en-US" altLang="ko-KR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오류의 종류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오류의 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컴파일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대부분 문법적인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실행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실행 중에 </a:t>
            </a:r>
            <a:r>
              <a:rPr lang="en-US" altLang="ko-KR" dirty="0">
                <a:latin typeface="굴림" panose="020B0600000101010101" pitchFamily="50" charset="-127"/>
              </a:rPr>
              <a:t>0</a:t>
            </a:r>
            <a:r>
              <a:rPr lang="ko-KR" altLang="en-US" dirty="0">
                <a:latin typeface="굴림" panose="020B0600000101010101" pitchFamily="50" charset="-127"/>
              </a:rPr>
              <a:t>으로 나누는 연산 같은 오류 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2"/>
            <a:endParaRPr lang="ko-KR" altLang="en-US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논리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1882027-29F7-462F-9DEC-59DBED8E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오류 수정 과정</a:t>
            </a:r>
          </a:p>
        </p:txBody>
      </p:sp>
      <p:grpSp>
        <p:nvGrpSpPr>
          <p:cNvPr id="498692" name="Group 4"/>
          <p:cNvGrpSpPr>
            <a:grpSpLocks/>
          </p:cNvGrpSpPr>
          <p:nvPr/>
        </p:nvGrpSpPr>
        <p:grpSpPr bwMode="auto">
          <a:xfrm>
            <a:off x="1130300" y="1887538"/>
            <a:ext cx="6518275" cy="4408487"/>
            <a:chOff x="749" y="454"/>
            <a:chExt cx="5034" cy="3521"/>
          </a:xfrm>
        </p:grpSpPr>
        <p:pic>
          <p:nvPicPr>
            <p:cNvPr id="498693" name="Picture 5" descr="MCj0378845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71"/>
              <a:ext cx="1406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8694" name="Text Box 6"/>
            <p:cNvSpPr txBox="1">
              <a:spLocks noChangeArrowheads="1"/>
            </p:cNvSpPr>
            <p:nvPr/>
          </p:nvSpPr>
          <p:spPr bwMode="auto">
            <a:xfrm>
              <a:off x="4762" y="1344"/>
              <a:ext cx="6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200" b="1">
                  <a:solidFill>
                    <a:srgbClr val="FF0066"/>
                  </a:solidFill>
                  <a:latin typeface="Lucida Console" pitchFamily="49" charset="0"/>
                  <a:ea typeface="굴림" pitchFamily="50" charset="-127"/>
                </a:rPr>
                <a:t>ERROR!!</a:t>
              </a:r>
            </a:p>
          </p:txBody>
        </p:sp>
        <p:sp>
          <p:nvSpPr>
            <p:cNvPr id="498695" name="AutoShape 7"/>
            <p:cNvSpPr>
              <a:spLocks noChangeArrowheads="1"/>
            </p:cNvSpPr>
            <p:nvPr/>
          </p:nvSpPr>
          <p:spPr bwMode="auto">
            <a:xfrm>
              <a:off x="749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소스파일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test.c</a:t>
              </a:r>
            </a:p>
          </p:txBody>
        </p:sp>
        <p:sp>
          <p:nvSpPr>
            <p:cNvPr id="498696" name="AutoShape 8"/>
            <p:cNvSpPr>
              <a:spLocks noChangeArrowheads="1"/>
            </p:cNvSpPr>
            <p:nvPr/>
          </p:nvSpPr>
          <p:spPr bwMode="auto">
            <a:xfrm>
              <a:off x="2032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오브젝트</a:t>
              </a:r>
            </a:p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파일</a:t>
              </a: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test.obj</a:t>
              </a:r>
            </a:p>
          </p:txBody>
        </p:sp>
        <p:sp>
          <p:nvSpPr>
            <p:cNvPr id="498697" name="AutoShape 9"/>
            <p:cNvSpPr>
              <a:spLocks noChangeArrowheads="1"/>
            </p:cNvSpPr>
            <p:nvPr/>
          </p:nvSpPr>
          <p:spPr bwMode="auto">
            <a:xfrm>
              <a:off x="3257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실행파일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test.exe</a:t>
              </a:r>
            </a:p>
          </p:txBody>
        </p:sp>
        <p:sp>
          <p:nvSpPr>
            <p:cNvPr id="498698" name="AutoShape 10"/>
            <p:cNvSpPr>
              <a:spLocks noChangeArrowheads="1"/>
            </p:cNvSpPr>
            <p:nvPr/>
          </p:nvSpPr>
          <p:spPr bwMode="auto">
            <a:xfrm>
              <a:off x="2744" y="1480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699" name="Text Box 11"/>
            <p:cNvSpPr txBox="1">
              <a:spLocks noChangeArrowheads="1"/>
            </p:cNvSpPr>
            <p:nvPr/>
          </p:nvSpPr>
          <p:spPr bwMode="auto">
            <a:xfrm>
              <a:off x="1372" y="454"/>
              <a:ext cx="770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컴파일러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(compiler)</a:t>
              </a:r>
            </a:p>
          </p:txBody>
        </p:sp>
        <p:sp>
          <p:nvSpPr>
            <p:cNvPr id="498700" name="AutoShape 12"/>
            <p:cNvSpPr>
              <a:spLocks noChangeArrowheads="1"/>
            </p:cNvSpPr>
            <p:nvPr/>
          </p:nvSpPr>
          <p:spPr bwMode="auto">
            <a:xfrm>
              <a:off x="3983" y="1480"/>
              <a:ext cx="439" cy="409"/>
            </a:xfrm>
            <a:prstGeom prst="rightArrow">
              <a:avLst>
                <a:gd name="adj1" fmla="val 50000"/>
                <a:gd name="adj2" fmla="val 26834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1" name="Line 13"/>
            <p:cNvSpPr>
              <a:spLocks noChangeShapeType="1"/>
            </p:cNvSpPr>
            <p:nvPr/>
          </p:nvSpPr>
          <p:spPr bwMode="auto">
            <a:xfrm>
              <a:off x="1688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2" name="Line 14"/>
            <p:cNvSpPr>
              <a:spLocks noChangeShapeType="1"/>
            </p:cNvSpPr>
            <p:nvPr/>
          </p:nvSpPr>
          <p:spPr bwMode="auto">
            <a:xfrm>
              <a:off x="2925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3" name="Text Box 15"/>
            <p:cNvSpPr txBox="1">
              <a:spLocks noChangeArrowheads="1"/>
            </p:cNvSpPr>
            <p:nvPr/>
          </p:nvSpPr>
          <p:spPr bwMode="auto">
            <a:xfrm>
              <a:off x="2676" y="454"/>
              <a:ext cx="535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링커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(linker)</a:t>
              </a:r>
            </a:p>
          </p:txBody>
        </p:sp>
        <p:sp>
          <p:nvSpPr>
            <p:cNvPr id="498704" name="Text Box 16"/>
            <p:cNvSpPr txBox="1">
              <a:spLocks noChangeArrowheads="1"/>
            </p:cNvSpPr>
            <p:nvPr/>
          </p:nvSpPr>
          <p:spPr bwMode="auto">
            <a:xfrm>
              <a:off x="3847" y="454"/>
              <a:ext cx="741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실행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(execution)</a:t>
              </a:r>
            </a:p>
          </p:txBody>
        </p:sp>
        <p:sp>
          <p:nvSpPr>
            <p:cNvPr id="498705" name="Line 17"/>
            <p:cNvSpPr>
              <a:spLocks noChangeShapeType="1"/>
            </p:cNvSpPr>
            <p:nvPr/>
          </p:nvSpPr>
          <p:spPr bwMode="auto">
            <a:xfrm>
              <a:off x="4171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6" name="AutoShape 18"/>
            <p:cNvSpPr>
              <a:spLocks noChangeArrowheads="1"/>
            </p:cNvSpPr>
            <p:nvPr/>
          </p:nvSpPr>
          <p:spPr bwMode="auto">
            <a:xfrm>
              <a:off x="1519" y="1525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7" name="AutoShape 19"/>
            <p:cNvSpPr>
              <a:spLocks noChangeArrowheads="1"/>
            </p:cNvSpPr>
            <p:nvPr/>
          </p:nvSpPr>
          <p:spPr bwMode="auto">
            <a:xfrm>
              <a:off x="1565" y="1842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8" name="AutoShape 20"/>
            <p:cNvSpPr>
              <a:spLocks noChangeArrowheads="1"/>
            </p:cNvSpPr>
            <p:nvPr/>
          </p:nvSpPr>
          <p:spPr bwMode="auto">
            <a:xfrm>
              <a:off x="2744" y="1797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9" name="Text Box 21"/>
            <p:cNvSpPr txBox="1">
              <a:spLocks noChangeArrowheads="1"/>
            </p:cNvSpPr>
            <p:nvPr/>
          </p:nvSpPr>
          <p:spPr bwMode="auto">
            <a:xfrm>
              <a:off x="4600" y="2750"/>
              <a:ext cx="1172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실행 시간 오류</a:t>
              </a:r>
            </a:p>
          </p:txBody>
        </p:sp>
        <p:sp>
          <p:nvSpPr>
            <p:cNvPr id="498710" name="AutoShape 22"/>
            <p:cNvSpPr>
              <a:spLocks noChangeArrowheads="1"/>
            </p:cNvSpPr>
            <p:nvPr/>
          </p:nvSpPr>
          <p:spPr bwMode="auto">
            <a:xfrm>
              <a:off x="4921" y="2024"/>
              <a:ext cx="317" cy="726"/>
            </a:xfrm>
            <a:prstGeom prst="downArrow">
              <a:avLst>
                <a:gd name="adj1" fmla="val 50000"/>
                <a:gd name="adj2" fmla="val 57256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1" name="Text Box 23"/>
            <p:cNvSpPr txBox="1">
              <a:spLocks noChangeArrowheads="1"/>
            </p:cNvSpPr>
            <p:nvPr/>
          </p:nvSpPr>
          <p:spPr bwMode="auto">
            <a:xfrm>
              <a:off x="4713" y="2991"/>
              <a:ext cx="811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논리 오류</a:t>
              </a:r>
            </a:p>
          </p:txBody>
        </p:sp>
        <p:sp>
          <p:nvSpPr>
            <p:cNvPr id="498712" name="Text Box 24"/>
            <p:cNvSpPr txBox="1">
              <a:spLocks noChangeArrowheads="1"/>
            </p:cNvSpPr>
            <p:nvPr/>
          </p:nvSpPr>
          <p:spPr bwMode="auto">
            <a:xfrm>
              <a:off x="1905" y="2826"/>
              <a:ext cx="1327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컴파일 시간 오류</a:t>
              </a:r>
            </a:p>
          </p:txBody>
        </p:sp>
        <p:sp>
          <p:nvSpPr>
            <p:cNvPr id="498713" name="AutoShape 25"/>
            <p:cNvSpPr>
              <a:spLocks noChangeArrowheads="1"/>
            </p:cNvSpPr>
            <p:nvPr/>
          </p:nvSpPr>
          <p:spPr bwMode="auto">
            <a:xfrm flipH="1" flipV="1">
              <a:off x="884" y="3158"/>
              <a:ext cx="1588" cy="317"/>
            </a:xfrm>
            <a:prstGeom prst="curvedDownArrow">
              <a:avLst>
                <a:gd name="adj1" fmla="val 39565"/>
                <a:gd name="adj2" fmla="val 139755"/>
                <a:gd name="adj3" fmla="val 33333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4" name="AutoShape 26"/>
            <p:cNvSpPr>
              <a:spLocks noChangeArrowheads="1"/>
            </p:cNvSpPr>
            <p:nvPr/>
          </p:nvSpPr>
          <p:spPr bwMode="auto">
            <a:xfrm flipH="1" flipV="1">
              <a:off x="793" y="3249"/>
              <a:ext cx="4219" cy="726"/>
            </a:xfrm>
            <a:prstGeom prst="curvedDownArrow">
              <a:avLst>
                <a:gd name="adj1" fmla="val 11838"/>
                <a:gd name="adj2" fmla="val 86793"/>
                <a:gd name="adj3" fmla="val 1419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E50FAD-FAB8-4C5A-BE05-2FEFF32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66</a:t>
            </a:fld>
            <a:endParaRPr lang="en-US" altLang="ko-K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</a:t>
            </a:r>
            <a:r>
              <a:rPr lang="en-US" altLang="ko-KR" dirty="0">
                <a:latin typeface="+mj-ea"/>
              </a:rPr>
              <a:t>#1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15482"/>
            <a:ext cx="8883577" cy="53425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5B4023-439E-4BE7-A595-60B44A2B0749}"/>
              </a:ext>
            </a:extLst>
          </p:cNvPr>
          <p:cNvSpPr/>
          <p:nvPr/>
        </p:nvSpPr>
        <p:spPr>
          <a:xfrm>
            <a:off x="3486150" y="3119437"/>
            <a:ext cx="2200276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5FCB6-9687-4D90-8617-4A8B7576328D}"/>
              </a:ext>
            </a:extLst>
          </p:cNvPr>
          <p:cNvSpPr/>
          <p:nvPr/>
        </p:nvSpPr>
        <p:spPr>
          <a:xfrm>
            <a:off x="3589209" y="4567237"/>
            <a:ext cx="2859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5D4C6A-F5FF-49AF-95C7-8C6F7DFBFFB5}"/>
              </a:ext>
            </a:extLst>
          </p:cNvPr>
          <p:cNvSpPr/>
          <p:nvPr/>
        </p:nvSpPr>
        <p:spPr>
          <a:xfrm>
            <a:off x="3371850" y="5935081"/>
            <a:ext cx="2200276" cy="427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4D861-D175-450E-BFA0-364DA9231F4D}"/>
              </a:ext>
            </a:extLst>
          </p:cNvPr>
          <p:cNvSpPr/>
          <p:nvPr/>
        </p:nvSpPr>
        <p:spPr>
          <a:xfrm>
            <a:off x="6610350" y="6038851"/>
            <a:ext cx="1784314" cy="51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  <a:r>
              <a:rPr lang="en-US" altLang="ko-KR" dirty="0"/>
              <a:t>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1" y="1526218"/>
            <a:ext cx="8891482" cy="5331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F67183-8CC1-4F61-A6EB-A5276248F32A}"/>
              </a:ext>
            </a:extLst>
          </p:cNvPr>
          <p:cNvSpPr/>
          <p:nvPr/>
        </p:nvSpPr>
        <p:spPr>
          <a:xfrm>
            <a:off x="3429000" y="2928938"/>
            <a:ext cx="3257550" cy="614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2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  <a:r>
              <a:rPr lang="en-US" altLang="ko-KR" dirty="0"/>
              <a:t> #3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6675" y="1519710"/>
            <a:ext cx="9004913" cy="53382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C78FE0-CB43-4139-9710-E503C21B95A9}"/>
              </a:ext>
            </a:extLst>
          </p:cNvPr>
          <p:cNvSpPr/>
          <p:nvPr/>
        </p:nvSpPr>
        <p:spPr>
          <a:xfrm>
            <a:off x="3471862" y="2905125"/>
            <a:ext cx="2200276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41A657-84FE-4EEF-8150-A247E7DB0E09}"/>
              </a:ext>
            </a:extLst>
          </p:cNvPr>
          <p:cNvSpPr/>
          <p:nvPr/>
        </p:nvSpPr>
        <p:spPr>
          <a:xfrm>
            <a:off x="4743452" y="4909665"/>
            <a:ext cx="1952624" cy="538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38" y="2266950"/>
            <a:ext cx="6848806" cy="45910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38287"/>
            <a:ext cx="8153400" cy="44958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컴파일 오류</a:t>
            </a:r>
            <a:r>
              <a:rPr lang="en-US" altLang="ko-KR" dirty="0">
                <a:solidFill>
                  <a:srgbClr val="FF0000"/>
                </a:solidFill>
              </a:rPr>
              <a:t>(compile error): </a:t>
            </a:r>
            <a:r>
              <a:rPr lang="ko-KR" altLang="en-US" dirty="0"/>
              <a:t>문법 오류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The goes to </a:t>
            </a:r>
          </a:p>
          <a:p>
            <a:pPr marL="365760" lvl="1" indent="0">
              <a:buNone/>
            </a:pPr>
            <a:r>
              <a:rPr lang="en-US" altLang="ko-KR" dirty="0"/>
              <a:t>           school.</a:t>
            </a:r>
          </a:p>
          <a:p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262D761-0A41-4C26-97A0-14994555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6466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1E3C8-E10A-4021-9D19-3FB89C3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70</a:t>
            </a:fld>
            <a:endParaRPr lang="en-US" altLang="ko-KR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존재하는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569777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696777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2277801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4043060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942510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EDBB5DA-6BEF-478B-85B6-74C92503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71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6" grpId="0" animBg="1"/>
      <p:bldP spid="506889" grpId="0" animBg="1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수정된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626339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 \n"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 \n"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753339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2305789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506489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4140152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F98157-9B15-411E-8872-84DA41CD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72</a:t>
            </a:fld>
            <a:endParaRPr lang="en-US" altLang="ko-K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  <a:r>
              <a:rPr lang="en-US" altLang="ko-KR" dirty="0"/>
              <a:t>: (</a:t>
            </a:r>
            <a:r>
              <a:rPr lang="ko-KR" altLang="en-US" dirty="0"/>
              <a:t>논리</a:t>
            </a:r>
            <a:r>
              <a:rPr lang="en-US" altLang="ko-KR" dirty="0"/>
              <a:t>)</a:t>
            </a:r>
            <a:r>
              <a:rPr lang="ko-KR" altLang="en-US" dirty="0"/>
              <a:t> 오류를 찾는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" y="2220149"/>
            <a:ext cx="9017175" cy="365275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8E7A1-F131-4C9F-BEA5-19445AD3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73</a:t>
            </a:fld>
            <a:endParaRPr lang="en-US" altLang="ko-K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latin typeface="+mj-ea"/>
              </a:rPr>
              <a:t>디버거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/>
              <a:t>(debugger)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909224C-CAF6-405E-B6D5-C27A832A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39544B-E612-4DA7-919D-4B13AFE5AFDD}" type="slidenum">
              <a:rPr lang="ko-KR" altLang="en-US" smtClean="0"/>
              <a:pPr/>
              <a:t>74</a:t>
            </a:fld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AEA98-7BAC-4197-916C-5E53BA22DE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76"/>
            <a:ext cx="9143999" cy="510493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F10 (Step Over): </a:t>
            </a:r>
            <a:r>
              <a:rPr lang="ko-KR" altLang="en-US" dirty="0">
                <a:solidFill>
                  <a:srgbClr val="FF0000"/>
                </a:solidFill>
              </a:rPr>
              <a:t>한 문장씩 실행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함수도 하나의 문장 취급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F11 (Step Into): </a:t>
            </a:r>
            <a:r>
              <a:rPr lang="ko-KR" altLang="en-US" dirty="0">
                <a:solidFill>
                  <a:srgbClr val="FF0000"/>
                </a:solidFill>
              </a:rPr>
              <a:t>한 문장씩 실행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함수 안으로 진입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  <a:endParaRPr lang="en-US" altLang="ko-KR" dirty="0"/>
          </a:p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변수창에서 변수 값도 확인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D97E9F-5782-4C9B-9829-D21C6592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1538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0" y="1546657"/>
            <a:ext cx="8750017" cy="5273240"/>
          </a:xfrm>
          <a:prstGeom prst="rect">
            <a:avLst/>
          </a:prstGeom>
        </p:spPr>
      </p:pic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71C7A3-9C78-4255-822F-F907D6B1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039544B-E612-4DA7-919D-4B13AFE5AFDD}" type="slidenum">
              <a:rPr lang="ko-KR" altLang="en-US" smtClean="0"/>
              <a:pPr/>
              <a:t>76</a:t>
            </a:fld>
            <a:endParaRPr lang="en-US" altLang="ko-KR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프로그램을 편집하여 컴파일</a:t>
            </a:r>
            <a:r>
              <a:rPr lang="en-US" altLang="ko-KR" dirty="0"/>
              <a:t>, </a:t>
            </a:r>
            <a:r>
              <a:rPr lang="ko-KR" altLang="en-US" dirty="0"/>
              <a:t>링크를 한 다음</a:t>
            </a:r>
            <a:r>
              <a:rPr lang="en-US" altLang="ko-KR" dirty="0"/>
              <a:t>, </a:t>
            </a:r>
            <a:r>
              <a:rPr lang="ko-KR" altLang="en-US" dirty="0"/>
              <a:t>실행시켰는데 자신이 기대한 대로 결과가 나오지 않았다</a:t>
            </a:r>
            <a:r>
              <a:rPr lang="en-US" altLang="ko-KR" dirty="0"/>
              <a:t>. </a:t>
            </a:r>
            <a:r>
              <a:rPr lang="ko-KR" altLang="en-US" dirty="0"/>
              <a:t>이때는 어떻게 하여야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AAE3D08-09A2-41F7-878A-9CA12D67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303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Debugging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오류를</a:t>
            </a:r>
            <a:r>
              <a:rPr lang="en-US" altLang="ko-KR" dirty="0"/>
              <a:t> </a:t>
            </a:r>
            <a:r>
              <a:rPr lang="ko-KR" altLang="en-US" dirty="0"/>
              <a:t>수정해보자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3"/>
            <a:ext cx="8327166" cy="3678391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stdio.h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Main(void)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?\n);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이번 코드에는 많은 오류가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있다네요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\n)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print(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제가 다 고쳐보겠습니다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.\n);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	return 0;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20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6D066ED-44A5-4C1B-BEE6-686B9226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6973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Debugging</a:t>
            </a:r>
            <a:r>
              <a:rPr lang="ko-KR" altLang="en-US" dirty="0"/>
              <a:t> 연습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83967"/>
            <a:ext cx="8153400" cy="34713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AC15D6-631B-4AFF-8462-FE3C2D3F2B6E}"/>
              </a:ext>
            </a:extLst>
          </p:cNvPr>
          <p:cNvSpPr/>
          <p:nvPr/>
        </p:nvSpPr>
        <p:spPr>
          <a:xfrm>
            <a:off x="3070192" y="2525548"/>
            <a:ext cx="709956" cy="538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48B857-1FB5-4556-9FF6-E553FA73C268}"/>
              </a:ext>
            </a:extLst>
          </p:cNvPr>
          <p:cNvSpPr/>
          <p:nvPr/>
        </p:nvSpPr>
        <p:spPr>
          <a:xfrm>
            <a:off x="4260915" y="2900501"/>
            <a:ext cx="1838228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E387E-4278-41D3-A104-FD69BE20630C}"/>
              </a:ext>
            </a:extLst>
          </p:cNvPr>
          <p:cNvSpPr/>
          <p:nvPr/>
        </p:nvSpPr>
        <p:spPr>
          <a:xfrm>
            <a:off x="5992500" y="3959836"/>
            <a:ext cx="2773547" cy="480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E75C77-34CA-4F29-A0A3-249841AE4EB5}"/>
              </a:ext>
            </a:extLst>
          </p:cNvPr>
          <p:cNvSpPr/>
          <p:nvPr/>
        </p:nvSpPr>
        <p:spPr>
          <a:xfrm>
            <a:off x="2349434" y="4624829"/>
            <a:ext cx="2316834" cy="538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EB989C-0C23-438C-B8F9-E9E600DB86B9}"/>
              </a:ext>
            </a:extLst>
          </p:cNvPr>
          <p:cNvSpPr/>
          <p:nvPr/>
        </p:nvSpPr>
        <p:spPr>
          <a:xfrm>
            <a:off x="4260915" y="4384734"/>
            <a:ext cx="2950590" cy="778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48AE2CD-9D09-498D-A4B1-B5A47D16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55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  <a:r>
              <a:rPr lang="en-US" altLang="ko-KR" dirty="0"/>
              <a:t>(Link)</a:t>
            </a:r>
            <a:endParaRPr lang="ko-KR" altLang="en-US" dirty="0"/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object program(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을 라이브러리와 연결하여 실행 프로그램을 작성하는 것</a:t>
            </a:r>
            <a:endParaRPr lang="en-US" altLang="ko-KR" dirty="0"/>
          </a:p>
          <a:p>
            <a:r>
              <a:rPr lang="ko-KR" altLang="en-US" dirty="0"/>
              <a:t>실행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test.exe</a:t>
            </a:r>
            <a:endParaRPr lang="ko-KR" altLang="en-US" dirty="0"/>
          </a:p>
          <a:p>
            <a:r>
              <a:rPr lang="ko-KR" altLang="en-US" i="1" dirty="0">
                <a:solidFill>
                  <a:srgbClr val="FF0000"/>
                </a:solidFill>
              </a:rPr>
              <a:t>라이브러리</a:t>
            </a:r>
            <a:r>
              <a:rPr lang="en-US" altLang="ko-KR" i="1" dirty="0">
                <a:solidFill>
                  <a:srgbClr val="FF0000"/>
                </a:solidFill>
              </a:rPr>
              <a:t>(library)</a:t>
            </a:r>
            <a:r>
              <a:rPr lang="en-US" altLang="ko-KR" i="1" dirty="0">
                <a:solidFill>
                  <a:schemeClr val="tx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프로그래머들이 많이 사용되는 기능을 미리 작성해 놓은 것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입출력 기능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수학 함수 계산 </a:t>
            </a:r>
          </a:p>
          <a:p>
            <a:r>
              <a:rPr lang="ko-KR" altLang="en-US" dirty="0"/>
              <a:t>링크를 수행하는 프로그램을 </a:t>
            </a:r>
            <a:r>
              <a:rPr lang="ko-KR" altLang="en-US" i="1" dirty="0" err="1">
                <a:solidFill>
                  <a:srgbClr val="FF0000"/>
                </a:solidFill>
              </a:rPr>
              <a:t>링커</a:t>
            </a:r>
            <a:r>
              <a:rPr lang="en-US" altLang="ko-KR" i="1" dirty="0">
                <a:solidFill>
                  <a:srgbClr val="FF0000"/>
                </a:solidFill>
              </a:rPr>
              <a:t>(linker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31108" name="_x73720576" descr="EMB000009f8334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82" y="4866828"/>
            <a:ext cx="2727325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7C6E3C-0240-4D6B-BDC2-20D7F9F1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33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375" y="1560865"/>
            <a:ext cx="6705900" cy="506853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0F83E41-B0A0-4B2F-AF17-0224F302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97D5-315B-4055-A7E5-70F11B26E41F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561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</TotalTime>
  <Words>1894</Words>
  <Application>Microsoft Office PowerPoint</Application>
  <PresentationFormat>화면 슬라이드 쇼(4:3)</PresentationFormat>
  <Paragraphs>416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7" baseType="lpstr">
      <vt:lpstr>HY얕은샘물M</vt:lpstr>
      <vt:lpstr>HY엽서L</vt:lpstr>
      <vt:lpstr>HY헤드라인M</vt:lpstr>
      <vt:lpstr>굴림</vt:lpstr>
      <vt:lpstr>굴림체</vt:lpstr>
      <vt:lpstr>맑은 고딕</vt:lpstr>
      <vt:lpstr>새굴림</vt:lpstr>
      <vt:lpstr>Arial</vt:lpstr>
      <vt:lpstr>Cambria Math</vt:lpstr>
      <vt:lpstr>Lucida Console</vt:lpstr>
      <vt:lpstr>Monotype Corsiva</vt:lpstr>
      <vt:lpstr>Symbol</vt:lpstr>
      <vt:lpstr>Times New Roman</vt:lpstr>
      <vt:lpstr>Trebuchet MS</vt:lpstr>
      <vt:lpstr>Tw Cen MT</vt:lpstr>
      <vt:lpstr>Wingdings</vt:lpstr>
      <vt:lpstr>Wingdings 2</vt:lpstr>
      <vt:lpstr>가을</vt:lpstr>
      <vt:lpstr>Chapter 2. 프로그램 작성 과정</vt:lpstr>
      <vt:lpstr>2.1 프로그램 개발 과정</vt:lpstr>
      <vt:lpstr>(2) 설계</vt:lpstr>
      <vt:lpstr>(3) 구현 과정</vt:lpstr>
      <vt:lpstr>소스 파일 작성</vt:lpstr>
      <vt:lpstr>컴파일(Compile)</vt:lpstr>
      <vt:lpstr>컴파일 오류</vt:lpstr>
      <vt:lpstr>링크(Link)</vt:lpstr>
      <vt:lpstr>링크</vt:lpstr>
      <vt:lpstr>(4) 테스팅 및 디버깅</vt:lpstr>
      <vt:lpstr>디버깅(Debugging)</vt:lpstr>
      <vt:lpstr>디버깅의 유래</vt:lpstr>
      <vt:lpstr>(5) 소프트웨어의 유지 보수</vt:lpstr>
      <vt:lpstr>Chapter 2. 프로그램 작성 과정</vt:lpstr>
      <vt:lpstr>2.2 통합 개발 환경</vt:lpstr>
      <vt:lpstr>통합 개발 환경의 예</vt:lpstr>
      <vt:lpstr>비주얼 스튜디오 버전</vt:lpstr>
      <vt:lpstr>2. 3 비주얼 스튜디오 설치 </vt:lpstr>
      <vt:lpstr>비주얼 스튜디오 설치 </vt:lpstr>
      <vt:lpstr>2.4 비주얼 스튜디오 사용하기</vt:lpstr>
      <vt:lpstr>프로젝트 생성하기</vt:lpstr>
      <vt:lpstr>솔루션과 프로젝트 (Visual Studio)</vt:lpstr>
      <vt:lpstr>프로젝트 생성하기</vt:lpstr>
      <vt:lpstr>프로젝트 생성하기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컴파일하기</vt:lpstr>
      <vt:lpstr>프로그램 실행 하기</vt:lpstr>
      <vt:lpstr>중간 점검</vt:lpstr>
      <vt:lpstr>Chapter 2. 프로그램 작성 과정</vt:lpstr>
      <vt:lpstr>2.5 첫번째 프로그램의 설명</vt:lpstr>
      <vt:lpstr>프로그램 == 작업 지시서</vt:lpstr>
      <vt:lpstr>작업을 적어주는 위치</vt:lpstr>
      <vt:lpstr>간략한 소스 설명</vt:lpstr>
      <vt:lpstr>헤더 파일 포함</vt:lpstr>
      <vt:lpstr>Function (함수)</vt:lpstr>
      <vt:lpstr>main() 함수 </vt:lpstr>
      <vt:lpstr>main 함수의 간략한 설명</vt:lpstr>
      <vt:lpstr>문장 (statement) </vt:lpstr>
      <vt:lpstr>printf() 호출</vt:lpstr>
      <vt:lpstr>Function의 return value (반환값)</vt:lpstr>
      <vt:lpstr>중간 점검</vt:lpstr>
      <vt:lpstr>Homework 2-1</vt:lpstr>
      <vt:lpstr>시도해 봅시다.</vt:lpstr>
      <vt:lpstr>Chapter 2. 프로그램 작성 과정</vt:lpstr>
      <vt:lpstr>2.6 예제 프로그램의 응용 #1</vt:lpstr>
      <vt:lpstr>첫번째 버전</vt:lpstr>
      <vt:lpstr>두번째 버전</vt:lpstr>
      <vt:lpstr>줄바꿈 문자</vt:lpstr>
      <vt:lpstr>변경된 프로그램</vt:lpstr>
      <vt:lpstr>줄바꿈 문자 2개를 사용하면?</vt:lpstr>
      <vt:lpstr>응용 프로그램 #2</vt:lpstr>
      <vt:lpstr>응용 프로그램</vt:lpstr>
      <vt:lpstr>중간 점검</vt:lpstr>
      <vt:lpstr>lab: 간단한 계산을 해보자</vt:lpstr>
      <vt:lpstr>Solution1 </vt:lpstr>
      <vt:lpstr>Solution2 </vt:lpstr>
      <vt:lpstr>Chapter 2. 프로그램 작성 과정</vt:lpstr>
      <vt:lpstr>2.7 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 (debugger)</vt:lpstr>
      <vt:lpstr>디버거의 명령어 정의</vt:lpstr>
      <vt:lpstr>디버거의 실행 과정</vt:lpstr>
      <vt:lpstr>중간 점검</vt:lpstr>
      <vt:lpstr>Debugging 연습</vt:lpstr>
      <vt:lpstr>Debugging 연습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남원홍</cp:lastModifiedBy>
  <cp:revision>261</cp:revision>
  <dcterms:created xsi:type="dcterms:W3CDTF">2007-06-29T06:43:39Z</dcterms:created>
  <dcterms:modified xsi:type="dcterms:W3CDTF">2023-03-15T02:13:05Z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